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1" r:id="rId17"/>
    <p:sldId id="280" r:id="rId18"/>
    <p:sldId id="283" r:id="rId19"/>
    <p:sldId id="284" r:id="rId20"/>
    <p:sldId id="282" r:id="rId21"/>
    <p:sldId id="271" r:id="rId22"/>
    <p:sldId id="272" r:id="rId23"/>
    <p:sldId id="273" r:id="rId24"/>
    <p:sldId id="274" r:id="rId25"/>
    <p:sldId id="275" r:id="rId26"/>
    <p:sldId id="276" r:id="rId27"/>
    <p:sldId id="277" r:id="rId28"/>
    <p:sldId id="278" r:id="rId29"/>
    <p:sldId id="279" r:id="rId30"/>
  </p:sldIdLst>
  <p:sldSz cx="13004800" cy="9753600"/>
  <p:notesSz cx="9926638" cy="6797675"/>
  <p:defaultTextStyle>
    <a:lvl1pPr algn="ctr" defTabSz="584200">
      <a:defRPr sz="3600">
        <a:latin typeface="+mn-lt"/>
        <a:ea typeface="+mn-ea"/>
        <a:cs typeface="+mn-cs"/>
        <a:sym typeface="Helvetica Light"/>
      </a:defRPr>
    </a:lvl1pPr>
    <a:lvl2pPr indent="342900" algn="ctr" defTabSz="584200">
      <a:defRPr sz="3600">
        <a:latin typeface="+mn-lt"/>
        <a:ea typeface="+mn-ea"/>
        <a:cs typeface="+mn-cs"/>
        <a:sym typeface="Helvetica Light"/>
      </a:defRPr>
    </a:lvl2pPr>
    <a:lvl3pPr indent="685800" algn="ctr" defTabSz="584200">
      <a:defRPr sz="3600">
        <a:latin typeface="+mn-lt"/>
        <a:ea typeface="+mn-ea"/>
        <a:cs typeface="+mn-cs"/>
        <a:sym typeface="Helvetica Light"/>
      </a:defRPr>
    </a:lvl3pPr>
    <a:lvl4pPr indent="1028700" algn="ctr" defTabSz="584200">
      <a:defRPr sz="3600">
        <a:latin typeface="+mn-lt"/>
        <a:ea typeface="+mn-ea"/>
        <a:cs typeface="+mn-cs"/>
        <a:sym typeface="Helvetica Light"/>
      </a:defRPr>
    </a:lvl4pPr>
    <a:lvl5pPr indent="1371600" algn="ctr" defTabSz="584200">
      <a:defRPr sz="3600">
        <a:latin typeface="+mn-lt"/>
        <a:ea typeface="+mn-ea"/>
        <a:cs typeface="+mn-cs"/>
        <a:sym typeface="Helvetica Light"/>
      </a:defRPr>
    </a:lvl5pPr>
    <a:lvl6pPr indent="1714500" algn="ctr" defTabSz="584200">
      <a:defRPr sz="3600">
        <a:latin typeface="+mn-lt"/>
        <a:ea typeface="+mn-ea"/>
        <a:cs typeface="+mn-cs"/>
        <a:sym typeface="Helvetica Light"/>
      </a:defRPr>
    </a:lvl6pPr>
    <a:lvl7pPr indent="2057400" algn="ctr" defTabSz="584200">
      <a:defRPr sz="3600">
        <a:latin typeface="+mn-lt"/>
        <a:ea typeface="+mn-ea"/>
        <a:cs typeface="+mn-cs"/>
        <a:sym typeface="Helvetica Light"/>
      </a:defRPr>
    </a:lvl7pPr>
    <a:lvl8pPr indent="2400300" algn="ctr" defTabSz="584200">
      <a:defRPr sz="3600">
        <a:latin typeface="+mn-lt"/>
        <a:ea typeface="+mn-ea"/>
        <a:cs typeface="+mn-cs"/>
        <a:sym typeface="Helvetica Light"/>
      </a:defRPr>
    </a:lvl8pPr>
    <a:lvl9pPr indent="2743200" algn="ctr" defTabSz="584200">
      <a:defRPr sz="3600">
        <a:latin typeface="+mn-lt"/>
        <a:ea typeface="+mn-ea"/>
        <a:cs typeface="+mn-cs"/>
        <a:sym typeface="Helvetica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CDFE2"/>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2E78C3"/>
          </a:solidFill>
        </a:fill>
      </a:tcStyle>
    </a:firstCol>
    <a:lastRow>
      <a:tcTxStyle b="on" i="off">
        <a:fontRef idx="minor">
          <a:srgbClr val="FFFFFF"/>
        </a:fontRef>
        <a:srgbClr val="FFFFFF"/>
      </a:tcTxStyle>
      <a:tcStyle>
        <a:tcBdr>
          <a:left>
            <a:ln w="12700" cap="flat">
              <a:noFill/>
              <a:miter lim="400000"/>
            </a:ln>
          </a:left>
          <a:right>
            <a:ln w="12700" cap="flat">
              <a:noFill/>
              <a:miter lim="400000"/>
            </a:ln>
          </a:right>
          <a:top>
            <a:ln w="25400" cap="flat">
              <a:noFill/>
              <a:miter lim="400000"/>
            </a:ln>
          </a:top>
          <a:bottom>
            <a:ln w="12700" cap="flat">
              <a:noFill/>
              <a:miter lim="400000"/>
            </a:ln>
          </a:bottom>
          <a:insideH>
            <a:ln w="25400" cap="flat">
              <a:noFill/>
              <a:miter lim="400000"/>
            </a:ln>
          </a:insideH>
          <a:insideV>
            <a:ln w="12700" cap="flat">
              <a:noFill/>
              <a:miter lim="400000"/>
            </a:ln>
          </a:insideV>
        </a:tcBdr>
        <a:fill>
          <a:solidFill>
            <a:srgbClr val="4394F8"/>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B4EB3"/>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solidFill>
            <a:srgbClr val="D9D9D9"/>
          </a:solidFill>
        </a:fill>
      </a:tcStyle>
    </a:wholeTbl>
    <a:band2H>
      <a:tcTxStyle/>
      <a:tcStyle>
        <a:tcBdr/>
        <a:fill>
          <a:solidFill>
            <a:srgbClr val="EBEBEB"/>
          </a:solidFill>
        </a:fill>
      </a:tcStyle>
    </a:band2H>
    <a:firstCol>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FC327"/>
          </a:solidFill>
        </a:fill>
      </a:tcStyle>
    </a:firstCol>
    <a:lastRow>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lastRow>
    <a:firstRow>
      <a:tcTxStyle b="on" i="off">
        <a:fontRef idx="minor">
          <a:srgbClr val="FFFFFF"/>
        </a:fontRef>
        <a:srgbClr val="FFFFFF"/>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0F781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4B4B4B"/>
              </a:solidFill>
              <a:custDash>
                <a:ds d="200000" sp="200000"/>
              </a:custDash>
              <a:miter lim="400000"/>
            </a:ln>
          </a:left>
          <a:right>
            <a:ln w="12700" cap="flat">
              <a:solidFill>
                <a:srgbClr val="4B4B4B"/>
              </a:solidFill>
              <a:custDash>
                <a:ds d="200000" sp="200000"/>
              </a:custDash>
              <a:miter lim="400000"/>
            </a:ln>
          </a:right>
          <a:top>
            <a:ln w="12700" cap="flat">
              <a:solidFill>
                <a:srgbClr val="4B4B4B"/>
              </a:solidFill>
              <a:custDash>
                <a:ds d="200000" sp="200000"/>
              </a:custDash>
              <a:miter lim="400000"/>
            </a:ln>
          </a:top>
          <a:bottom>
            <a:ln w="12700" cap="flat">
              <a:solidFill>
                <a:srgbClr val="4B4B4B"/>
              </a:solidFill>
              <a:custDash>
                <a:ds d="200000" sp="200000"/>
              </a:custDash>
              <a:miter lim="400000"/>
            </a:ln>
          </a:bottom>
          <a:insideH>
            <a:ln w="12700" cap="flat">
              <a:solidFill>
                <a:srgbClr val="4B4B4B"/>
              </a:solidFill>
              <a:custDash>
                <a:ds d="200000" sp="200000"/>
              </a:custDash>
              <a:miter lim="400000"/>
            </a:ln>
          </a:insideH>
          <a:insideV>
            <a:ln w="12700" cap="flat">
              <a:solidFill>
                <a:srgbClr val="4B4B4B"/>
              </a:solidFill>
              <a:custDash>
                <a:ds d="200000" sp="200000"/>
              </a:custDash>
              <a:miter lim="400000"/>
            </a:ln>
          </a:insideV>
        </a:tcBdr>
        <a:fill>
          <a:solidFill>
            <a:srgbClr val="E0DDCD"/>
          </a:solidFill>
        </a:fill>
      </a:tcStyle>
    </a:wholeTbl>
    <a:band2H>
      <a:tcTxStyle/>
      <a:tcStyle>
        <a:tcBdr/>
        <a:fill>
          <a:solidFill>
            <a:srgbClr val="D2CFC5"/>
          </a:solidFill>
        </a:fill>
      </a:tcStyle>
    </a:band2H>
    <a:firstCol>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7D8B87"/>
          </a:solidFill>
        </a:fill>
      </a:tcStyle>
    </a:firstCol>
    <a:lastRow>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lastRow>
    <a:firstRow>
      <a:tcTxStyle b="on" i="off">
        <a:fontRef idx="minor">
          <a:srgbClr val="FFFFFF"/>
        </a:fontRef>
        <a:srgbClr val="FFFFFF"/>
      </a:tcTxStyle>
      <a:tcStyle>
        <a:tcBdr>
          <a:left>
            <a:ln w="12700" cap="flat">
              <a:solidFill>
                <a:srgbClr val="4B4B4B"/>
              </a:solidFill>
              <a:prstDash val="solid"/>
              <a:miter lim="400000"/>
            </a:ln>
          </a:left>
          <a:right>
            <a:ln w="12700" cap="flat">
              <a:solidFill>
                <a:srgbClr val="4B4B4B"/>
              </a:solidFill>
              <a:prstDash val="solid"/>
              <a:miter lim="400000"/>
            </a:ln>
          </a:right>
          <a:top>
            <a:ln w="12700" cap="flat">
              <a:solidFill>
                <a:srgbClr val="4B4B4B"/>
              </a:solidFill>
              <a:prstDash val="solid"/>
              <a:miter lim="400000"/>
            </a:ln>
          </a:top>
          <a:bottom>
            <a:ln w="12700" cap="flat">
              <a:solidFill>
                <a:srgbClr val="4B4B4B"/>
              </a:solidFill>
              <a:prstDash val="solid"/>
              <a:miter lim="400000"/>
            </a:ln>
          </a:bottom>
          <a:insideH>
            <a:ln w="12700" cap="flat">
              <a:solidFill>
                <a:srgbClr val="4B4B4B"/>
              </a:solidFill>
              <a:prstDash val="solid"/>
              <a:miter lim="400000"/>
            </a:ln>
          </a:insideH>
          <a:insideV>
            <a:ln w="12700" cap="flat">
              <a:solidFill>
                <a:srgbClr val="4B4B4B"/>
              </a:solidFill>
              <a:prstDash val="solid"/>
              <a:miter lim="400000"/>
            </a:ln>
          </a:insideV>
        </a:tcBdr>
        <a:fill>
          <a:solidFill>
            <a:srgbClr val="84633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6E6E6"/>
          </a:solidFill>
        </a:fill>
      </a:tcStyle>
    </a:wholeTbl>
    <a:band2H>
      <a:tcTxStyle/>
      <a:tcStyle>
        <a:tcBdr/>
        <a:fill>
          <a:solidFill>
            <a:srgbClr val="D6DFDF"/>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4C637D"/>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C5C7C8"/>
          </a:solidFill>
        </a:fill>
      </a:tcStyle>
    </a:wholeTbl>
    <a:band2H>
      <a:tcTxStyle/>
      <a:tcStyle>
        <a:tcBdr/>
        <a:fill>
          <a:solidFill>
            <a:srgbClr val="D6D6D7"/>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1454E"/>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D8086"/>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26972"/>
          </a:solidFill>
        </a:fill>
      </a:tcStyle>
    </a:firstRow>
  </a:tblStyle>
  <a:tblStyle styleId="{2708684C-4D16-4618-839F-0558EEFCDFE6}" styleName="">
    <a:tblBg/>
    <a:wholeTbl>
      <a:tcTxStyle b="off"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wholeTbl>
    <a:band2H>
      <a:tcTxStyle/>
      <a:tcStyle>
        <a:tcBdr/>
        <a:fill>
          <a:solidFill>
            <a:srgbClr val="E8EAEA"/>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25400" cap="rnd">
              <a:solidFill>
                <a:srgbClr val="000000"/>
              </a:solidFill>
              <a:custDash>
                <a:ds d="100000" sp="200000"/>
              </a:custDash>
              <a:miter lim="400000"/>
            </a:ln>
          </a:top>
          <a:bottom>
            <a:ln w="25400" cap="rnd">
              <a:solidFill>
                <a:srgbClr val="000000"/>
              </a:solidFill>
              <a:custDash>
                <a:ds d="100000" sp="200000"/>
              </a:custDash>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Col>
    <a:lastRow>
      <a:tcTxStyle b="on"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solidFill>
                <a:srgbClr val="000000"/>
              </a:solidFill>
              <a:prstDash val="solid"/>
              <a:miter lim="400000"/>
            </a:ln>
          </a:top>
          <a:bottom>
            <a:ln w="12700" cap="flat">
              <a:noFill/>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lastRow>
    <a:firstRow>
      <a:tcTxStyle b="on" i="off">
        <a:fontRef idx="minor">
          <a:srgbClr val="000000"/>
        </a:fontRef>
        <a:srgbClr val="000000"/>
      </a:tcTxStyle>
      <a:tcStyle>
        <a:tcBdr>
          <a:left>
            <a:ln w="25400" cap="rnd">
              <a:solidFill>
                <a:srgbClr val="000000"/>
              </a:solidFill>
              <a:custDash>
                <a:ds d="100000" sp="200000"/>
              </a:custDash>
              <a:miter lim="400000"/>
            </a:ln>
          </a:left>
          <a:right>
            <a:ln w="25400" cap="rnd">
              <a:solidFill>
                <a:srgbClr val="000000"/>
              </a:solidFill>
              <a:custDash>
                <a:ds d="100000" sp="200000"/>
              </a:custDash>
              <a:miter lim="400000"/>
            </a:ln>
          </a:right>
          <a:top>
            <a:ln w="12700" cap="flat">
              <a:noFill/>
              <a:miter lim="400000"/>
            </a:ln>
          </a:top>
          <a:bottom>
            <a:ln w="12700" cap="flat">
              <a:solidFill>
                <a:srgbClr val="000000"/>
              </a:solidFill>
              <a:prstDash val="solid"/>
              <a:miter lim="400000"/>
            </a:ln>
          </a:bottom>
          <a:insideH>
            <a:ln w="25400" cap="rnd">
              <a:solidFill>
                <a:srgbClr val="000000"/>
              </a:solidFill>
              <a:custDash>
                <a:ds d="100000" sp="200000"/>
              </a:custDash>
              <a:miter lim="400000"/>
            </a:ln>
          </a:insideH>
          <a:insideV>
            <a:ln w="25400" cap="rnd">
              <a:solidFill>
                <a:srgbClr val="000000"/>
              </a:solidFill>
              <a:custDash>
                <a:ds d="100000" sp="200000"/>
              </a:custDash>
              <a:miter lim="400000"/>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212" y="7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A82EB511-BF8A-4946-86B5-B04D05D98840}" type="datetimeFigureOut">
              <a:rPr lang="en-MY" smtClean="0"/>
              <a:t>18/5/2017</a:t>
            </a:fld>
            <a:endParaRPr lang="en-MY"/>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BD168CE8-AF16-4C0E-ADAE-7A68D6649CF3}" type="slidenum">
              <a:rPr lang="en-MY" smtClean="0"/>
              <a:t>‹#›</a:t>
            </a:fld>
            <a:endParaRPr lang="en-MY"/>
          </a:p>
        </p:txBody>
      </p:sp>
    </p:spTree>
    <p:extLst>
      <p:ext uri="{BB962C8B-B14F-4D97-AF65-F5344CB8AC3E}">
        <p14:creationId xmlns:p14="http://schemas.microsoft.com/office/powerpoint/2010/main" val="3050469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hape 22"/>
          <p:cNvSpPr>
            <a:spLocks noGrp="1" noRot="1" noChangeAspect="1"/>
          </p:cNvSpPr>
          <p:nvPr>
            <p:ph type="sldImg"/>
          </p:nvPr>
        </p:nvSpPr>
        <p:spPr>
          <a:xfrm>
            <a:off x="3263900" y="509588"/>
            <a:ext cx="3398838" cy="2549525"/>
          </a:xfrm>
          <a:prstGeom prst="rect">
            <a:avLst/>
          </a:prstGeom>
        </p:spPr>
        <p:txBody>
          <a:bodyPr/>
          <a:lstStyle/>
          <a:p>
            <a:pPr lvl="0"/>
            <a:endParaRPr/>
          </a:p>
        </p:txBody>
      </p:sp>
      <p:sp>
        <p:nvSpPr>
          <p:cNvPr id="23" name="Shape 23"/>
          <p:cNvSpPr>
            <a:spLocks noGrp="1"/>
          </p:cNvSpPr>
          <p:nvPr>
            <p:ph type="body" sz="quarter" idx="1"/>
          </p:nvPr>
        </p:nvSpPr>
        <p:spPr>
          <a:xfrm>
            <a:off x="1323552" y="3228896"/>
            <a:ext cx="7279535" cy="3058954"/>
          </a:xfrm>
          <a:prstGeom prst="rect">
            <a:avLst/>
          </a:prstGeom>
        </p:spPr>
        <p:txBody>
          <a:bodyPr/>
          <a:lstStyle/>
          <a:p>
            <a:pPr lvl="0"/>
            <a:endParaRPr/>
          </a:p>
        </p:txBody>
      </p:sp>
    </p:spTree>
    <p:extLst>
      <p:ext uri="{BB962C8B-B14F-4D97-AF65-F5344CB8AC3E}">
        <p14:creationId xmlns:p14="http://schemas.microsoft.com/office/powerpoint/2010/main" val="1844485355"/>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78275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73976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415671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9638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42760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014248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68846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31639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190775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694874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27409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85719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4252263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592234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326649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77090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84890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91430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4081512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397928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674031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191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20800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73280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54201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2175847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84684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377332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Tree>
    <p:extLst>
      <p:ext uri="{BB962C8B-B14F-4D97-AF65-F5344CB8AC3E}">
        <p14:creationId xmlns:p14="http://schemas.microsoft.com/office/powerpoint/2010/main" val="104188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ver">
    <p:spTree>
      <p:nvGrpSpPr>
        <p:cNvPr id="1" name=""/>
        <p:cNvGrpSpPr/>
        <p:nvPr/>
      </p:nvGrpSpPr>
      <p:grpSpPr>
        <a:xfrm>
          <a:off x="0" y="0"/>
          <a:ext cx="0" cy="0"/>
          <a:chOff x="0" y="0"/>
          <a:chExt cx="0" cy="0"/>
        </a:xfrm>
      </p:grpSpPr>
      <p:sp>
        <p:nvSpPr>
          <p:cNvPr id="5" name="Shape 5"/>
          <p:cNvSpPr>
            <a:spLocks noGrp="1"/>
          </p:cNvSpPr>
          <p:nvPr>
            <p:ph type="body" idx="1"/>
          </p:nvPr>
        </p:nvSpPr>
        <p:spPr>
          <a:xfrm>
            <a:off x="1270000" y="73533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6" name="Shape 6"/>
          <p:cNvSpPr>
            <a:spLocks noGrp="1"/>
          </p:cNvSpPr>
          <p:nvPr>
            <p:ph type="title"/>
          </p:nvPr>
        </p:nvSpPr>
        <p:spPr>
          <a:xfrm>
            <a:off x="1270000" y="5842000"/>
            <a:ext cx="10464800" cy="1422400"/>
          </a:xfrm>
          <a:prstGeom prst="rect">
            <a:avLst/>
          </a:prstGeom>
        </p:spPr>
        <p:txBody>
          <a:bodyPr anchor="b"/>
          <a:lstStyle/>
          <a:p>
            <a:pPr lvl="0">
              <a:defRPr sz="1800"/>
            </a:pPr>
            <a:r>
              <a:rPr sz="800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8" name="Shape 8"/>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8000"/>
              <a:t>Title Text</a:t>
            </a:r>
          </a:p>
        </p:txBody>
      </p:sp>
      <p:sp>
        <p:nvSpPr>
          <p:cNvPr id="12" name="Shape 12"/>
          <p:cNvSpPr>
            <a:spLocks noGrp="1"/>
          </p:cNvSpPr>
          <p:nvPr>
            <p:ph type="body" idx="1"/>
          </p:nvPr>
        </p:nvSpPr>
        <p:spPr>
          <a:prstGeom prst="rect">
            <a:avLst/>
          </a:prstGeom>
        </p:spPr>
        <p:txBody>
          <a:bodyPr/>
          <a:lstStyle/>
          <a:p>
            <a:pPr lvl="0">
              <a:defRPr sz="1800"/>
            </a:pPr>
            <a:r>
              <a:rPr sz="3800"/>
              <a:t>Body Level One</a:t>
            </a:r>
          </a:p>
          <a:p>
            <a:pPr lvl="1">
              <a:defRPr sz="1800"/>
            </a:pPr>
            <a:r>
              <a:rPr sz="3800"/>
              <a:t>Body Level Two</a:t>
            </a:r>
          </a:p>
          <a:p>
            <a:pPr lvl="2">
              <a:defRPr sz="1800"/>
            </a:pPr>
            <a:r>
              <a:rPr sz="3800"/>
              <a:t>Body Level Three</a:t>
            </a:r>
          </a:p>
          <a:p>
            <a:pPr lvl="3">
              <a:defRPr sz="1800"/>
            </a:pPr>
            <a:r>
              <a:rPr sz="3800"/>
              <a:t>Body Level Four</a:t>
            </a:r>
          </a:p>
          <a:p>
            <a:pPr lvl="4">
              <a:defRPr sz="1800"/>
            </a:pPr>
            <a:r>
              <a:rPr sz="3800"/>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pPr>
            <a:r>
              <a:rPr sz="8000"/>
              <a:t>Title Text</a:t>
            </a:r>
          </a:p>
        </p:txBody>
      </p:sp>
      <p:sp>
        <p:nvSpPr>
          <p:cNvPr id="15" name="Shape 15"/>
          <p:cNvSpPr>
            <a:spLocks noGrp="1"/>
          </p:cNvSpPr>
          <p:nvPr>
            <p:ph type="body" idx="1"/>
          </p:nvPr>
        </p:nvSpPr>
        <p:spPr>
          <a:xfrm>
            <a:off x="1282700" y="2768600"/>
            <a:ext cx="5041900" cy="5715000"/>
          </a:xfrm>
          <a:prstGeom prst="rect">
            <a:avLst/>
          </a:prstGeom>
        </p:spPr>
        <p:txBody>
          <a:bodyPr/>
          <a:lstStyle>
            <a:lvl1pPr marL="280736" indent="-280736">
              <a:spcBef>
                <a:spcPts val="3200"/>
              </a:spcBef>
              <a:defRPr sz="2800"/>
            </a:lvl1pPr>
            <a:lvl2pPr marL="661736" indent="-280736">
              <a:spcBef>
                <a:spcPts val="3200"/>
              </a:spcBef>
              <a:defRPr sz="2800"/>
            </a:lvl2pPr>
            <a:lvl3pPr marL="1042736" indent="-280736">
              <a:spcBef>
                <a:spcPts val="3200"/>
              </a:spcBef>
              <a:defRPr sz="2800"/>
            </a:lvl3pPr>
            <a:lvl4pPr marL="1423736" indent="-280736">
              <a:spcBef>
                <a:spcPts val="3200"/>
              </a:spcBef>
              <a:defRPr sz="2800"/>
            </a:lvl4pPr>
            <a:lvl5pPr marL="1804736" indent="-280736">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0" name="Shape 20"/>
          <p:cNvSpPr>
            <a:spLocks noGrp="1"/>
          </p:cNvSpPr>
          <p:nvPr>
            <p:ph type="body" idx="1"/>
          </p:nvPr>
        </p:nvSpPr>
        <p:spPr>
          <a:xfrm>
            <a:off x="1270000" y="1270000"/>
            <a:ext cx="10464800" cy="7213600"/>
          </a:xfrm>
          <a:prstGeom prst="rect">
            <a:avLst/>
          </a:prstGeom>
        </p:spPr>
        <p:txBody>
          <a:bodyPr/>
          <a:lstStyle/>
          <a:p>
            <a:pPr lvl="0">
              <a:defRPr sz="1800"/>
            </a:pPr>
            <a:r>
              <a:rPr sz="3800"/>
              <a:t>Body Level One</a:t>
            </a:r>
          </a:p>
          <a:p>
            <a:pPr lvl="1">
              <a:defRPr sz="1800"/>
            </a:pPr>
            <a:r>
              <a:rPr sz="3800"/>
              <a:t>Body Level Two</a:t>
            </a:r>
          </a:p>
          <a:p>
            <a:pPr lvl="2">
              <a:defRPr sz="1800"/>
            </a:pPr>
            <a:r>
              <a:rPr sz="3800"/>
              <a:t>Body Level Three</a:t>
            </a:r>
          </a:p>
          <a:p>
            <a:pPr lvl="3">
              <a:defRPr sz="1800"/>
            </a:pPr>
            <a:r>
              <a:rPr sz="3800"/>
              <a:t>Body Level Four</a:t>
            </a:r>
          </a:p>
          <a:p>
            <a:pPr lvl="4">
              <a:defRPr sz="1800"/>
            </a:pPr>
            <a:r>
              <a:rPr sz="3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1270000" y="2768600"/>
            <a:ext cx="10464800" cy="5715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3800"/>
              <a:t>Body Level One</a:t>
            </a:r>
          </a:p>
          <a:p>
            <a:pPr lvl="1">
              <a:defRPr sz="1800"/>
            </a:pPr>
            <a:r>
              <a:rPr sz="3800"/>
              <a:t>Body Level Two</a:t>
            </a:r>
          </a:p>
          <a:p>
            <a:pPr lvl="2">
              <a:defRPr sz="1800"/>
            </a:pPr>
            <a:r>
              <a:rPr sz="3800"/>
              <a:t>Body Level Three</a:t>
            </a:r>
          </a:p>
          <a:p>
            <a:pPr lvl="3">
              <a:defRPr sz="1800"/>
            </a:pPr>
            <a:r>
              <a:rPr sz="3800"/>
              <a:t>Body Level Four</a:t>
            </a:r>
          </a:p>
          <a:p>
            <a:pPr lvl="4">
              <a:defRPr sz="1800"/>
            </a:pPr>
            <a:r>
              <a:rPr sz="38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algn="ctr" defTabSz="584200">
        <a:defRPr sz="8000">
          <a:latin typeface="+mn-lt"/>
          <a:ea typeface="+mn-ea"/>
          <a:cs typeface="+mn-cs"/>
          <a:sym typeface="Helvetica Light"/>
        </a:defRPr>
      </a:lvl1pPr>
      <a:lvl2pPr indent="342900" algn="ctr" defTabSz="584200">
        <a:defRPr sz="8000">
          <a:latin typeface="+mn-lt"/>
          <a:ea typeface="+mn-ea"/>
          <a:cs typeface="+mn-cs"/>
          <a:sym typeface="Helvetica Light"/>
        </a:defRPr>
      </a:lvl2pPr>
      <a:lvl3pPr indent="685800" algn="ctr" defTabSz="584200">
        <a:defRPr sz="8000">
          <a:latin typeface="+mn-lt"/>
          <a:ea typeface="+mn-ea"/>
          <a:cs typeface="+mn-cs"/>
          <a:sym typeface="Helvetica Light"/>
        </a:defRPr>
      </a:lvl3pPr>
      <a:lvl4pPr indent="1028700" algn="ctr" defTabSz="584200">
        <a:defRPr sz="8000">
          <a:latin typeface="+mn-lt"/>
          <a:ea typeface="+mn-ea"/>
          <a:cs typeface="+mn-cs"/>
          <a:sym typeface="Helvetica Light"/>
        </a:defRPr>
      </a:lvl4pPr>
      <a:lvl5pPr indent="1371600" algn="ctr" defTabSz="584200">
        <a:defRPr sz="8000">
          <a:latin typeface="+mn-lt"/>
          <a:ea typeface="+mn-ea"/>
          <a:cs typeface="+mn-cs"/>
          <a:sym typeface="Helvetica Light"/>
        </a:defRPr>
      </a:lvl5pPr>
      <a:lvl6pPr indent="1714500" algn="ctr" defTabSz="584200">
        <a:defRPr sz="8000">
          <a:latin typeface="+mn-lt"/>
          <a:ea typeface="+mn-ea"/>
          <a:cs typeface="+mn-cs"/>
          <a:sym typeface="Helvetica Light"/>
        </a:defRPr>
      </a:lvl6pPr>
      <a:lvl7pPr indent="2057400" algn="ctr" defTabSz="584200">
        <a:defRPr sz="8000">
          <a:latin typeface="+mn-lt"/>
          <a:ea typeface="+mn-ea"/>
          <a:cs typeface="+mn-cs"/>
          <a:sym typeface="Helvetica Light"/>
        </a:defRPr>
      </a:lvl7pPr>
      <a:lvl8pPr indent="2400300" algn="ctr" defTabSz="584200">
        <a:defRPr sz="8000">
          <a:latin typeface="+mn-lt"/>
          <a:ea typeface="+mn-ea"/>
          <a:cs typeface="+mn-cs"/>
          <a:sym typeface="Helvetica Light"/>
        </a:defRPr>
      </a:lvl8pPr>
      <a:lvl9pPr indent="2743200" algn="ctr" defTabSz="584200">
        <a:defRPr sz="8000">
          <a:latin typeface="+mn-lt"/>
          <a:ea typeface="+mn-ea"/>
          <a:cs typeface="+mn-cs"/>
          <a:sym typeface="Helvetica Light"/>
        </a:defRPr>
      </a:lvl9pPr>
    </p:titleStyle>
    <p:bodyStyle>
      <a:lvl1pPr marL="381000" indent="-381000" defTabSz="584200">
        <a:spcBef>
          <a:spcPts val="4200"/>
        </a:spcBef>
        <a:buSzPct val="100000"/>
        <a:buChar char="•"/>
        <a:defRPr sz="3800">
          <a:latin typeface="+mn-lt"/>
          <a:ea typeface="+mn-ea"/>
          <a:cs typeface="+mn-cs"/>
          <a:sym typeface="Helvetica Light"/>
        </a:defRPr>
      </a:lvl1pPr>
      <a:lvl2pPr marL="762000" indent="-381000" defTabSz="584200">
        <a:spcBef>
          <a:spcPts val="4200"/>
        </a:spcBef>
        <a:buSzPct val="100000"/>
        <a:buChar char="•"/>
        <a:defRPr sz="3800">
          <a:latin typeface="+mn-lt"/>
          <a:ea typeface="+mn-ea"/>
          <a:cs typeface="+mn-cs"/>
          <a:sym typeface="Helvetica Light"/>
        </a:defRPr>
      </a:lvl2pPr>
      <a:lvl3pPr marL="1143000" indent="-381000" defTabSz="584200">
        <a:spcBef>
          <a:spcPts val="4200"/>
        </a:spcBef>
        <a:buSzPct val="100000"/>
        <a:buChar char="•"/>
        <a:defRPr sz="3800">
          <a:latin typeface="+mn-lt"/>
          <a:ea typeface="+mn-ea"/>
          <a:cs typeface="+mn-cs"/>
          <a:sym typeface="Helvetica Light"/>
        </a:defRPr>
      </a:lvl3pPr>
      <a:lvl4pPr marL="1524000" indent="-381000" defTabSz="584200">
        <a:spcBef>
          <a:spcPts val="4200"/>
        </a:spcBef>
        <a:buSzPct val="100000"/>
        <a:buChar char="•"/>
        <a:defRPr sz="3800">
          <a:latin typeface="+mn-lt"/>
          <a:ea typeface="+mn-ea"/>
          <a:cs typeface="+mn-cs"/>
          <a:sym typeface="Helvetica Light"/>
        </a:defRPr>
      </a:lvl4pPr>
      <a:lvl5pPr marL="1905000" indent="-381000" defTabSz="584200">
        <a:spcBef>
          <a:spcPts val="4200"/>
        </a:spcBef>
        <a:buSzPct val="100000"/>
        <a:buChar char="•"/>
        <a:defRPr sz="3800">
          <a:latin typeface="+mn-lt"/>
          <a:ea typeface="+mn-ea"/>
          <a:cs typeface="+mn-cs"/>
          <a:sym typeface="Helvetica Light"/>
        </a:defRPr>
      </a:lvl5pPr>
      <a:lvl6pPr marL="2286000" indent="-381000" defTabSz="584200">
        <a:spcBef>
          <a:spcPts val="4200"/>
        </a:spcBef>
        <a:buSzPct val="100000"/>
        <a:buChar char="•"/>
        <a:defRPr sz="3800">
          <a:latin typeface="+mn-lt"/>
          <a:ea typeface="+mn-ea"/>
          <a:cs typeface="+mn-cs"/>
          <a:sym typeface="Helvetica Light"/>
        </a:defRPr>
      </a:lvl6pPr>
      <a:lvl7pPr marL="2667000" indent="-381000" defTabSz="584200">
        <a:spcBef>
          <a:spcPts val="4200"/>
        </a:spcBef>
        <a:buSzPct val="100000"/>
        <a:buChar char="•"/>
        <a:defRPr sz="3800">
          <a:latin typeface="+mn-lt"/>
          <a:ea typeface="+mn-ea"/>
          <a:cs typeface="+mn-cs"/>
          <a:sym typeface="Helvetica Light"/>
        </a:defRPr>
      </a:lvl7pPr>
      <a:lvl8pPr marL="3048000" indent="-381000" defTabSz="584200">
        <a:spcBef>
          <a:spcPts val="4200"/>
        </a:spcBef>
        <a:buSzPct val="100000"/>
        <a:buChar char="•"/>
        <a:defRPr sz="3800">
          <a:latin typeface="+mn-lt"/>
          <a:ea typeface="+mn-ea"/>
          <a:cs typeface="+mn-cs"/>
          <a:sym typeface="Helvetica Light"/>
        </a:defRPr>
      </a:lvl8pPr>
      <a:lvl9pPr marL="3429000" indent="-381000" defTabSz="584200">
        <a:spcBef>
          <a:spcPts val="4200"/>
        </a:spcBef>
        <a:buSzPct val="100000"/>
        <a:buChar char="•"/>
        <a:defRPr sz="38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342900" algn="ctr" defTabSz="584200">
        <a:defRPr>
          <a:solidFill>
            <a:schemeClr val="tx1"/>
          </a:solidFill>
          <a:latin typeface="+mn-lt"/>
          <a:ea typeface="+mn-ea"/>
          <a:cs typeface="+mn-cs"/>
          <a:sym typeface="Helvetica Light"/>
        </a:defRPr>
      </a:lvl2pPr>
      <a:lvl3pPr indent="685800" algn="ctr" defTabSz="584200">
        <a:defRPr>
          <a:solidFill>
            <a:schemeClr val="tx1"/>
          </a:solidFill>
          <a:latin typeface="+mn-lt"/>
          <a:ea typeface="+mn-ea"/>
          <a:cs typeface="+mn-cs"/>
          <a:sym typeface="Helvetica Light"/>
        </a:defRPr>
      </a:lvl3pPr>
      <a:lvl4pPr indent="1028700" algn="ctr" defTabSz="584200">
        <a:defRPr>
          <a:solidFill>
            <a:schemeClr val="tx1"/>
          </a:solidFill>
          <a:latin typeface="+mn-lt"/>
          <a:ea typeface="+mn-ea"/>
          <a:cs typeface="+mn-cs"/>
          <a:sym typeface="Helvetica Light"/>
        </a:defRPr>
      </a:lvl4pPr>
      <a:lvl5pPr indent="1371600" algn="ctr" defTabSz="584200">
        <a:defRPr>
          <a:solidFill>
            <a:schemeClr val="tx1"/>
          </a:solidFill>
          <a:latin typeface="+mn-lt"/>
          <a:ea typeface="+mn-ea"/>
          <a:cs typeface="+mn-cs"/>
          <a:sym typeface="Helvetica Light"/>
        </a:defRPr>
      </a:lvl5pPr>
      <a:lvl6pPr indent="1714500" algn="ctr" defTabSz="584200">
        <a:defRPr>
          <a:solidFill>
            <a:schemeClr val="tx1"/>
          </a:solidFill>
          <a:latin typeface="+mn-lt"/>
          <a:ea typeface="+mn-ea"/>
          <a:cs typeface="+mn-cs"/>
          <a:sym typeface="Helvetica Light"/>
        </a:defRPr>
      </a:lvl6pPr>
      <a:lvl7pPr indent="2057400" algn="ctr" defTabSz="584200">
        <a:defRPr>
          <a:solidFill>
            <a:schemeClr val="tx1"/>
          </a:solidFill>
          <a:latin typeface="+mn-lt"/>
          <a:ea typeface="+mn-ea"/>
          <a:cs typeface="+mn-cs"/>
          <a:sym typeface="Helvetica Light"/>
        </a:defRPr>
      </a:lvl7pPr>
      <a:lvl8pPr indent="2400300" algn="ctr" defTabSz="584200">
        <a:defRPr>
          <a:solidFill>
            <a:schemeClr val="tx1"/>
          </a:solidFill>
          <a:latin typeface="+mn-lt"/>
          <a:ea typeface="+mn-ea"/>
          <a:cs typeface="+mn-cs"/>
          <a:sym typeface="Helvetica Light"/>
        </a:defRPr>
      </a:lvl8pPr>
      <a:lvl9pPr indent="27432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nsertedImage.jpg"/>
          <p:cNvPicPr/>
          <p:nvPr/>
        </p:nvPicPr>
        <p:blipFill>
          <a:blip r:embed="rId3">
            <a:alphaModFix amt="91000"/>
            <a:extLst/>
          </a:blip>
          <a:srcRect r="15625" b="381"/>
          <a:stretch>
            <a:fillRect/>
          </a:stretch>
        </p:blipFill>
        <p:spPr>
          <a:xfrm>
            <a:off x="0" y="0"/>
            <a:ext cx="13004800" cy="9753601"/>
          </a:xfrm>
          <a:prstGeom prst="rect">
            <a:avLst/>
          </a:prstGeom>
          <a:ln w="12700">
            <a:miter lim="400000"/>
          </a:ln>
        </p:spPr>
      </p:pic>
      <p:sp>
        <p:nvSpPr>
          <p:cNvPr id="26" name="Shape 26"/>
          <p:cNvSpPr>
            <a:spLocks noGrp="1"/>
          </p:cNvSpPr>
          <p:nvPr>
            <p:ph type="title"/>
          </p:nvPr>
        </p:nvSpPr>
        <p:spPr>
          <a:xfrm>
            <a:off x="1894352" y="8467956"/>
            <a:ext cx="9216096" cy="904646"/>
          </a:xfrm>
          <a:prstGeom prst="rect">
            <a:avLst/>
          </a:prstGeom>
        </p:spPr>
        <p:txBody>
          <a:bodyPr>
            <a:normAutofit/>
          </a:bodyPr>
          <a:lstStyle>
            <a:lvl1pPr defTabSz="426466">
              <a:defRPr sz="5767">
                <a:solidFill>
                  <a:srgbClr val="D4D6D9"/>
                </a:solidFill>
                <a:latin typeface="Copperplate"/>
                <a:ea typeface="Copperplate"/>
                <a:cs typeface="Copperplate"/>
                <a:sym typeface="Copperplate"/>
              </a:defRPr>
            </a:lvl1pPr>
          </a:lstStyle>
          <a:p>
            <a:pPr lvl="0">
              <a:defRPr sz="1800">
                <a:solidFill>
                  <a:srgbClr val="000000"/>
                </a:solidFill>
              </a:defRPr>
            </a:pPr>
            <a:r>
              <a:rPr sz="4800" dirty="0">
                <a:solidFill>
                  <a:srgbClr val="D4D6D9"/>
                </a:solidFill>
                <a:latin typeface="Copperplate Gothic Bold" pitchFamily="34" charset="0"/>
              </a:rPr>
              <a:t>Thermal Spray Coatings</a:t>
            </a:r>
          </a:p>
        </p:txBody>
      </p:sp>
      <p:pic>
        <p:nvPicPr>
          <p:cNvPr id="27" name="pasted-image.png"/>
          <p:cNvPicPr/>
          <p:nvPr/>
        </p:nvPicPr>
        <p:blipFill>
          <a:blip r:embed="rId4">
            <a:extLst/>
          </a:blip>
          <a:stretch>
            <a:fillRect/>
          </a:stretch>
        </p:blipFill>
        <p:spPr>
          <a:xfrm>
            <a:off x="4022926" y="585469"/>
            <a:ext cx="4958948" cy="229600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00"/>
                                  </p:stCondLst>
                                  <p:iterate>
                                    <p:tmAbs val="0"/>
                                  </p:iterate>
                                  <p:childTnLst>
                                    <p:set>
                                      <p:cBhvr>
                                        <p:cTn id="6" fill="hold"/>
                                        <p:tgtEl>
                                          <p:spTgt spid="27"/>
                                        </p:tgtEl>
                                        <p:attrNameLst>
                                          <p:attrName>style.visibility</p:attrName>
                                        </p:attrNameLst>
                                      </p:cBhvr>
                                      <p:to>
                                        <p:strVal val="visible"/>
                                      </p:to>
                                    </p:set>
                                    <p:animEffect transition="in" filter="wipe(left)">
                                      <p:cBhvr>
                                        <p:cTn id="7" dur="2000"/>
                                        <p:tgtEl>
                                          <p:spTgt spid="27"/>
                                        </p:tgtEl>
                                      </p:cBhvr>
                                    </p:animEffect>
                                  </p:childTnLst>
                                </p:cTn>
                              </p:par>
                            </p:childTnLst>
                          </p:cTn>
                        </p:par>
                        <p:par>
                          <p:cTn id="8" fill="hold">
                            <p:stCondLst>
                              <p:cond delay="2100"/>
                            </p:stCondLst>
                            <p:childTnLst>
                              <p:par>
                                <p:cTn id="9" presetID="2" presetClass="entr" presetSubtype="1" fill="hold" grpId="2" nodeType="afterEffect">
                                  <p:stCondLst>
                                    <p:cond delay="0"/>
                                  </p:stCondLst>
                                  <p:iterate>
                                    <p:tmAbs val="0"/>
                                  </p:iterate>
                                  <p:childTnLst>
                                    <p:set>
                                      <p:cBhvr>
                                        <p:cTn id="10" fill="hold"/>
                                        <p:tgtEl>
                                          <p:spTgt spid="26"/>
                                        </p:tgtEl>
                                        <p:attrNameLst>
                                          <p:attrName>style.visibility</p:attrName>
                                        </p:attrNameLst>
                                      </p:cBhvr>
                                      <p:to>
                                        <p:strVal val="visible"/>
                                      </p:to>
                                    </p:set>
                                    <p:anim calcmode="lin" valueType="num">
                                      <p:cBhvr>
                                        <p:cTn id="11" dur="2000" fill="hold"/>
                                        <p:tgtEl>
                                          <p:spTgt spid="26"/>
                                        </p:tgtEl>
                                        <p:attrNameLst>
                                          <p:attrName>ppt_x</p:attrName>
                                        </p:attrNameLst>
                                      </p:cBhvr>
                                      <p:tavLst>
                                        <p:tav tm="0">
                                          <p:val>
                                            <p:strVal val="#ppt_x"/>
                                          </p:val>
                                        </p:tav>
                                        <p:tav tm="100000">
                                          <p:val>
                                            <p:strVal val="#ppt_x"/>
                                          </p:val>
                                        </p:tav>
                                      </p:tavLst>
                                    </p:anim>
                                    <p:anim calcmode="lin" valueType="num">
                                      <p:cBhvr>
                                        <p:cTn id="12" dur="2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2" animBg="1" advAuto="0"/>
      <p:bldP spid="27"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nsertedImage-2.jpg"/>
          <p:cNvPicPr/>
          <p:nvPr/>
        </p:nvPicPr>
        <p:blipFill>
          <a:blip r:embed="rId3">
            <a:alphaModFix amt="51000"/>
            <a:extLst/>
          </a:blip>
          <a:stretch>
            <a:fillRect/>
          </a:stretch>
        </p:blipFill>
        <p:spPr>
          <a:xfrm>
            <a:off x="0" y="0"/>
            <a:ext cx="13004798" cy="9753600"/>
          </a:xfrm>
          <a:prstGeom prst="rect">
            <a:avLst/>
          </a:prstGeom>
          <a:ln w="12700">
            <a:miter lim="400000"/>
          </a:ln>
        </p:spPr>
      </p:pic>
      <p:sp>
        <p:nvSpPr>
          <p:cNvPr id="110" name="Shape 110"/>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pic>
        <p:nvPicPr>
          <p:cNvPr id="111"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12" name="Shape 112"/>
          <p:cNvSpPr/>
          <p:nvPr/>
        </p:nvSpPr>
        <p:spPr>
          <a:xfrm>
            <a:off x="4390165" y="268287"/>
            <a:ext cx="8192912"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J</a:t>
            </a:r>
            <a:r>
              <a:rPr sz="2844" b="1" cap="all">
                <a:solidFill>
                  <a:srgbClr val="133C73"/>
                </a:solidFill>
                <a:uFill>
                  <a:solidFill>
                    <a:srgbClr val="002060"/>
                  </a:solidFill>
                </a:uFill>
                <a:latin typeface="Copperplate"/>
                <a:ea typeface="Copperplate"/>
                <a:cs typeface="Copperplate"/>
                <a:sym typeface="Copperplate"/>
              </a:rPr>
              <a:t>ob </a:t>
            </a:r>
            <a:r>
              <a:rPr sz="3982" b="1" cap="all">
                <a:solidFill>
                  <a:srgbClr val="133C73"/>
                </a:solidFill>
                <a:uFill>
                  <a:solidFill>
                    <a:srgbClr val="002060"/>
                  </a:solidFill>
                </a:uFill>
                <a:latin typeface="Copperplate"/>
                <a:ea typeface="Copperplate"/>
                <a:cs typeface="Copperplate"/>
                <a:sym typeface="Copperplate"/>
              </a:rPr>
              <a:t>H</a:t>
            </a:r>
            <a:r>
              <a:rPr sz="2844" b="1" cap="all">
                <a:solidFill>
                  <a:srgbClr val="133C73"/>
                </a:solidFill>
                <a:uFill>
                  <a:solidFill>
                    <a:srgbClr val="002060"/>
                  </a:solidFill>
                </a:uFill>
                <a:latin typeface="Copperplate"/>
                <a:ea typeface="Copperplate"/>
                <a:cs typeface="Copperplate"/>
                <a:sym typeface="Copperplate"/>
              </a:rPr>
              <a:t>azard </a:t>
            </a:r>
            <a:r>
              <a:rPr sz="3982" b="1" cap="all">
                <a:solidFill>
                  <a:srgbClr val="133C73"/>
                </a:solidFill>
                <a:uFill>
                  <a:solidFill>
                    <a:srgbClr val="002060"/>
                  </a:solidFill>
                </a:uFill>
                <a:latin typeface="Copperplate"/>
                <a:ea typeface="Copperplate"/>
                <a:cs typeface="Copperplate"/>
                <a:sym typeface="Copperplate"/>
              </a:rPr>
              <a:t>A</a:t>
            </a:r>
            <a:r>
              <a:rPr sz="2844" b="1" cap="all">
                <a:solidFill>
                  <a:srgbClr val="133C73"/>
                </a:solidFill>
                <a:uFill>
                  <a:solidFill>
                    <a:srgbClr val="002060"/>
                  </a:solidFill>
                </a:uFill>
                <a:latin typeface="Copperplate"/>
                <a:ea typeface="Copperplate"/>
                <a:cs typeface="Copperplate"/>
                <a:sym typeface="Copperplate"/>
              </a:rPr>
              <a:t>nalysis - </a:t>
            </a:r>
            <a:r>
              <a:rPr sz="3982" b="1" cap="all">
                <a:solidFill>
                  <a:srgbClr val="133C73"/>
                </a:solidFill>
                <a:uFill>
                  <a:solidFill>
                    <a:srgbClr val="002060"/>
                  </a:solidFill>
                </a:uFill>
                <a:latin typeface="Copperplate"/>
                <a:ea typeface="Copperplate"/>
                <a:cs typeface="Copperplate"/>
                <a:sym typeface="Copperplate"/>
              </a:rPr>
              <a:t>JHA</a:t>
            </a:r>
          </a:p>
        </p:txBody>
      </p:sp>
      <p:sp>
        <p:nvSpPr>
          <p:cNvPr id="113" name="Shape 113"/>
          <p:cNvSpPr/>
          <p:nvPr/>
        </p:nvSpPr>
        <p:spPr>
          <a:xfrm>
            <a:off x="872537" y="1650187"/>
            <a:ext cx="11709401" cy="7124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a:bodyPr>
          <a:lstStyle/>
          <a:p>
            <a:pPr lvl="0" algn="l" defTabSz="1118412">
              <a:lnSpc>
                <a:spcPct val="175000"/>
              </a:lnSpc>
              <a:defRPr sz="1800"/>
            </a:pPr>
            <a:r>
              <a:rPr sz="2201" b="1">
                <a:solidFill>
                  <a:srgbClr val="133C73"/>
                </a:solidFill>
                <a:uFill>
                  <a:solidFill/>
                </a:uFill>
                <a:latin typeface="Baskerville SemiBold"/>
                <a:ea typeface="Baskerville SemiBold"/>
                <a:cs typeface="Baskerville SemiBold"/>
                <a:sym typeface="Baskerville SemiBold"/>
              </a:rPr>
              <a:t>Working within a Live plant poses a number of safety concerns. Based on our previous experience we have been able to identify and work around such obstacles.</a:t>
            </a:r>
          </a:p>
          <a:p>
            <a:pPr marL="182842" lvl="0" indent="-182842" algn="l" defTabSz="1118412">
              <a:lnSpc>
                <a:spcPct val="175000"/>
              </a:lnSpc>
              <a:buSzPct val="100000"/>
              <a:buChar char="•"/>
              <a:defRPr sz="1800"/>
            </a:pPr>
            <a:r>
              <a:rPr sz="1834" b="1">
                <a:solidFill>
                  <a:srgbClr val="133C73"/>
                </a:solidFill>
                <a:uFill>
                  <a:solidFill>
                    <a:srgbClr val="002060"/>
                  </a:solidFill>
                </a:uFill>
                <a:latin typeface="Baskerville"/>
                <a:ea typeface="Baskerville"/>
                <a:cs typeface="Baskerville"/>
                <a:sym typeface="Baskerville"/>
              </a:rPr>
              <a:t>Work Zone Safety</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Specific work areas will be isolated and containment setup for complete safety</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Mandatory warning singage will be displayed</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Adequate lighting and optimal air quality will be ensured</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Usage of approved / certified equipment only</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Very high work areas can be addressed using cherry pickers</a:t>
            </a:r>
          </a:p>
          <a:p>
            <a:pPr marL="182842" lvl="0" indent="-182842" algn="l" defTabSz="1118412">
              <a:lnSpc>
                <a:spcPct val="175000"/>
              </a:lnSpc>
              <a:buSzPct val="100000"/>
              <a:buChar char="•"/>
              <a:defRPr sz="1800"/>
            </a:pPr>
            <a:r>
              <a:rPr sz="1834" b="1">
                <a:solidFill>
                  <a:srgbClr val="133C73"/>
                </a:solidFill>
                <a:uFill>
                  <a:solidFill>
                    <a:srgbClr val="002060"/>
                  </a:solidFill>
                </a:uFill>
                <a:latin typeface="Baskerville"/>
                <a:ea typeface="Baskerville"/>
                <a:cs typeface="Baskerville"/>
                <a:sym typeface="Baskerville"/>
              </a:rPr>
              <a:t>Flammable / Hazardous Gases at work area</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Mandatory Gas Meter checks prior and during application</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Aluminium Wires / Paint to be stored away from work areas and clear of other trades</a:t>
            </a:r>
          </a:p>
          <a:p>
            <a:pPr marL="182842" lvl="0" indent="-182842" algn="l" defTabSz="1118412">
              <a:lnSpc>
                <a:spcPct val="175000"/>
              </a:lnSpc>
              <a:buSzPct val="100000"/>
              <a:buChar char="•"/>
              <a:defRPr sz="1800"/>
            </a:pPr>
            <a:r>
              <a:rPr sz="1834" b="1">
                <a:solidFill>
                  <a:srgbClr val="133C73"/>
                </a:solidFill>
                <a:uFill>
                  <a:solidFill>
                    <a:srgbClr val="002060"/>
                  </a:solidFill>
                </a:uFill>
                <a:latin typeface="Baskerville"/>
                <a:ea typeface="Baskerville"/>
                <a:cs typeface="Baskerville"/>
                <a:sym typeface="Baskerville"/>
              </a:rPr>
              <a:t>Abrasive Blasting Safety Concerns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Vacuum Blasting can be used to eliminate the risk of flying debris and can be safely carried out alongside other trade</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Periodic cleaning / disposal to grit to ensure clean and safe working environment</a:t>
            </a: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16" name="Shape 116"/>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pic>
        <p:nvPicPr>
          <p:cNvPr id="11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18" name="Shape 118"/>
          <p:cNvSpPr/>
          <p:nvPr/>
        </p:nvSpPr>
        <p:spPr>
          <a:xfrm>
            <a:off x="745537" y="1612087"/>
            <a:ext cx="11709401" cy="7124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l" defTabSz="1118412">
              <a:lnSpc>
                <a:spcPct val="175000"/>
              </a:lnSpc>
              <a:defRPr sz="1800"/>
            </a:pPr>
            <a:endParaRPr sz="1834" b="1">
              <a:solidFill>
                <a:srgbClr val="133C73"/>
              </a:solidFill>
              <a:uFill>
                <a:solidFill>
                  <a:srgbClr val="002060"/>
                </a:solidFill>
              </a:uFill>
              <a:latin typeface="Baskerville SemiBold"/>
              <a:ea typeface="Baskerville SemiBold"/>
              <a:cs typeface="Baskerville SemiBold"/>
              <a:sym typeface="Baskerville SemiBold"/>
            </a:endParaRPr>
          </a:p>
          <a:p>
            <a:pPr marL="182842" lvl="0" indent="-182842" algn="l" defTabSz="1118412">
              <a:lnSpc>
                <a:spcPct val="175000"/>
              </a:lnSpc>
              <a:buSzPct val="100000"/>
              <a:buChar char="•"/>
              <a:defRPr sz="1800"/>
            </a:pPr>
            <a:r>
              <a:rPr sz="1834" b="1">
                <a:solidFill>
                  <a:srgbClr val="133C73"/>
                </a:solidFill>
                <a:uFill>
                  <a:solidFill>
                    <a:srgbClr val="002060"/>
                  </a:solidFill>
                </a:uFill>
                <a:latin typeface="Baskerville"/>
                <a:ea typeface="Baskerville"/>
                <a:cs typeface="Baskerville"/>
                <a:sym typeface="Baskerville"/>
              </a:rPr>
              <a:t>Thermal Spray Coating Safety Concerns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Dust Collector / Extraction Fans to minimize the dust and aluminium fumes with periodic cleaning of the dust collector filters.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Blowers and Fans will be installed  to ensure air circulation and optimal air quality</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Appropriate PPE and Respirator Cartridges meant specifically for Aluminium fumes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TSC Application to commence only after gas meter check and in the presence of a fire watchman</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Hard to reach areas can be application using our TSA gun extensions</a:t>
            </a:r>
          </a:p>
          <a:p>
            <a:pPr marL="182842" lvl="0" indent="-182842" algn="l" defTabSz="1118412">
              <a:lnSpc>
                <a:spcPct val="175000"/>
              </a:lnSpc>
              <a:buSzPct val="100000"/>
              <a:buChar char="•"/>
              <a:defRPr sz="1800"/>
            </a:pPr>
            <a:r>
              <a:rPr sz="1834" b="1">
                <a:solidFill>
                  <a:srgbClr val="133C73"/>
                </a:solidFill>
                <a:uFill>
                  <a:solidFill>
                    <a:srgbClr val="002060"/>
                  </a:solidFill>
                </a:uFill>
                <a:latin typeface="Baskerville"/>
                <a:ea typeface="Baskerville"/>
                <a:cs typeface="Baskerville"/>
                <a:sym typeface="Baskerville"/>
              </a:rPr>
              <a:t>Applicator Fatique</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Each Applicator to be accompanied by a helper</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Job rotation every 2 hours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Adequate provision of hydration packs</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CO Monitor will be used throughout the operation timeline ensuring air quality</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Individual signal switches for emergency / troubleshooting</a:t>
            </a:r>
          </a:p>
          <a:p>
            <a:pPr marL="567944" lvl="2" indent="-174752" algn="l" defTabSz="1118412">
              <a:lnSpc>
                <a:spcPct val="175000"/>
              </a:lnSpc>
              <a:buSzPct val="171000"/>
              <a:buChar char="•"/>
              <a:defRPr sz="1800"/>
            </a:pPr>
            <a:r>
              <a:rPr sz="1834" b="1">
                <a:solidFill>
                  <a:srgbClr val="133C73"/>
                </a:solidFill>
                <a:uFill>
                  <a:solidFill>
                    <a:srgbClr val="002060"/>
                  </a:solidFill>
                </a:uFill>
                <a:latin typeface="Baskerville SemiBold"/>
                <a:ea typeface="Baskerville SemiBold"/>
                <a:cs typeface="Baskerville SemiBold"/>
                <a:sym typeface="Baskerville SemiBold"/>
              </a:rPr>
              <a:t>Emergency first aid kits, product MSDS etc. readily available at site</a:t>
            </a:r>
          </a:p>
        </p:txBody>
      </p:sp>
      <p:sp>
        <p:nvSpPr>
          <p:cNvPr id="119" name="Shape 119"/>
          <p:cNvSpPr/>
          <p:nvPr/>
        </p:nvSpPr>
        <p:spPr>
          <a:xfrm>
            <a:off x="4390165" y="268287"/>
            <a:ext cx="8192912"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J</a:t>
            </a:r>
            <a:r>
              <a:rPr sz="2844" b="1" cap="all">
                <a:solidFill>
                  <a:srgbClr val="133C73"/>
                </a:solidFill>
                <a:uFill>
                  <a:solidFill>
                    <a:srgbClr val="002060"/>
                  </a:solidFill>
                </a:uFill>
                <a:latin typeface="Copperplate"/>
                <a:ea typeface="Copperplate"/>
                <a:cs typeface="Copperplate"/>
                <a:sym typeface="Copperplate"/>
              </a:rPr>
              <a:t>ob </a:t>
            </a:r>
            <a:r>
              <a:rPr sz="3982" b="1" cap="all">
                <a:solidFill>
                  <a:srgbClr val="133C73"/>
                </a:solidFill>
                <a:uFill>
                  <a:solidFill>
                    <a:srgbClr val="002060"/>
                  </a:solidFill>
                </a:uFill>
                <a:latin typeface="Copperplate"/>
                <a:ea typeface="Copperplate"/>
                <a:cs typeface="Copperplate"/>
                <a:sym typeface="Copperplate"/>
              </a:rPr>
              <a:t>H</a:t>
            </a:r>
            <a:r>
              <a:rPr sz="2844" b="1" cap="all">
                <a:solidFill>
                  <a:srgbClr val="133C73"/>
                </a:solidFill>
                <a:uFill>
                  <a:solidFill>
                    <a:srgbClr val="002060"/>
                  </a:solidFill>
                </a:uFill>
                <a:latin typeface="Copperplate"/>
                <a:ea typeface="Copperplate"/>
                <a:cs typeface="Copperplate"/>
                <a:sym typeface="Copperplate"/>
              </a:rPr>
              <a:t>azard </a:t>
            </a:r>
            <a:r>
              <a:rPr sz="3982" b="1" cap="all">
                <a:solidFill>
                  <a:srgbClr val="133C73"/>
                </a:solidFill>
                <a:uFill>
                  <a:solidFill>
                    <a:srgbClr val="002060"/>
                  </a:solidFill>
                </a:uFill>
                <a:latin typeface="Copperplate"/>
                <a:ea typeface="Copperplate"/>
                <a:cs typeface="Copperplate"/>
                <a:sym typeface="Copperplate"/>
              </a:rPr>
              <a:t>A</a:t>
            </a:r>
            <a:r>
              <a:rPr sz="2844" b="1" cap="all">
                <a:solidFill>
                  <a:srgbClr val="133C73"/>
                </a:solidFill>
                <a:uFill>
                  <a:solidFill>
                    <a:srgbClr val="002060"/>
                  </a:solidFill>
                </a:uFill>
                <a:latin typeface="Copperplate"/>
                <a:ea typeface="Copperplate"/>
                <a:cs typeface="Copperplate"/>
                <a:sym typeface="Copperplate"/>
              </a:rPr>
              <a:t>nalysis - </a:t>
            </a:r>
            <a:r>
              <a:rPr sz="3982" b="1" cap="all">
                <a:solidFill>
                  <a:srgbClr val="133C73"/>
                </a:solidFill>
                <a:uFill>
                  <a:solidFill>
                    <a:srgbClr val="002060"/>
                  </a:solidFill>
                </a:uFill>
                <a:latin typeface="Copperplate"/>
                <a:ea typeface="Copperplate"/>
                <a:cs typeface="Copperplate"/>
                <a:sym typeface="Copperplate"/>
              </a:rPr>
              <a:t>JHA</a:t>
            </a: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xmlns:p14="http://schemas.microsoft.com/office/powerpoint/2010/main" spd="slow" advClick="1">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22" name="Shape 122"/>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23" name="Shape 123"/>
          <p:cNvSpPr/>
          <p:nvPr/>
        </p:nvSpPr>
        <p:spPr>
          <a:xfrm>
            <a:off x="4390165" y="268287"/>
            <a:ext cx="8192912"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2844" b="1" cap="all">
                <a:solidFill>
                  <a:srgbClr val="133C73"/>
                </a:solidFill>
                <a:uFill>
                  <a:solidFill>
                    <a:srgbClr val="002060"/>
                  </a:solidFill>
                </a:uFill>
                <a:latin typeface="Copperplate"/>
                <a:ea typeface="Copperplate"/>
                <a:cs typeface="Copperplate"/>
                <a:sym typeface="Copperplate"/>
              </a:rPr>
              <a:t>RODUCTION</a:t>
            </a:r>
            <a:r>
              <a:rPr sz="3982" b="1" cap="all">
                <a:solidFill>
                  <a:srgbClr val="133C73"/>
                </a:solidFill>
                <a:uFill>
                  <a:solidFill>
                    <a:srgbClr val="002060"/>
                  </a:solidFill>
                </a:uFill>
                <a:latin typeface="Copperplate"/>
                <a:ea typeface="Copperplate"/>
                <a:cs typeface="Copperplate"/>
                <a:sym typeface="Copperplate"/>
              </a:rPr>
              <a:t> Q</a:t>
            </a:r>
            <a:r>
              <a:rPr sz="2844" b="1" cap="all">
                <a:solidFill>
                  <a:srgbClr val="133C73"/>
                </a:solidFill>
                <a:uFill>
                  <a:solidFill>
                    <a:srgbClr val="002060"/>
                  </a:solidFill>
                </a:uFill>
                <a:latin typeface="Copperplate"/>
                <a:ea typeface="Copperplate"/>
                <a:cs typeface="Copperplate"/>
                <a:sym typeface="Copperplate"/>
              </a:rPr>
              <a:t>UALITY</a:t>
            </a:r>
            <a:r>
              <a:rPr sz="3982" b="1" cap="all">
                <a:solidFill>
                  <a:srgbClr val="133C73"/>
                </a:solidFill>
                <a:uFill>
                  <a:solidFill>
                    <a:srgbClr val="002060"/>
                  </a:solidFill>
                </a:uFill>
                <a:latin typeface="Copperplate"/>
                <a:ea typeface="Copperplate"/>
                <a:cs typeface="Copperplate"/>
                <a:sym typeface="Copperplate"/>
              </a:rPr>
              <a:t> C</a:t>
            </a:r>
            <a:r>
              <a:rPr sz="2844" b="1" cap="all">
                <a:solidFill>
                  <a:srgbClr val="133C73"/>
                </a:solidFill>
                <a:uFill>
                  <a:solidFill>
                    <a:srgbClr val="002060"/>
                  </a:solidFill>
                </a:uFill>
                <a:latin typeface="Copperplate"/>
                <a:ea typeface="Copperplate"/>
                <a:cs typeface="Copperplate"/>
                <a:sym typeface="Copperplate"/>
              </a:rPr>
              <a:t>ONTROL</a:t>
            </a:r>
          </a:p>
        </p:txBody>
      </p:sp>
      <p:sp>
        <p:nvSpPr>
          <p:cNvPr id="124" name="Shape 124"/>
          <p:cNvSpPr/>
          <p:nvPr/>
        </p:nvSpPr>
        <p:spPr>
          <a:xfrm>
            <a:off x="872537" y="1827987"/>
            <a:ext cx="11137901" cy="6616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Conformance to NACE/SSPC/ISO/ASTM Standards or as per Client Specifications</a:t>
            </a:r>
            <a:endParaRPr sz="2560">
              <a:solidFill>
                <a:srgbClr val="133C73"/>
              </a:solidFill>
              <a:uFill>
                <a:solidFill/>
              </a:uFill>
              <a:latin typeface="Baskerville SemiBold"/>
              <a:ea typeface="Baskerville SemiBold"/>
              <a:cs typeface="Baskerville SemiBold"/>
              <a:sym typeface="Baskerville SemiBold"/>
            </a:endParaRPr>
          </a:p>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Annual Calibration of Inspection Equipment</a:t>
            </a:r>
            <a:endParaRPr sz="2560">
              <a:solidFill>
                <a:srgbClr val="133C73"/>
              </a:solidFill>
              <a:uFill>
                <a:solidFill/>
              </a:uFill>
              <a:latin typeface="Baskerville SemiBold"/>
              <a:ea typeface="Baskerville SemiBold"/>
              <a:cs typeface="Baskerville SemiBold"/>
              <a:sym typeface="Baskerville SemiBold"/>
            </a:endParaRPr>
          </a:p>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Coating material: Chemical Composition Test (TUV SUD lab)</a:t>
            </a:r>
          </a:p>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Ambient and Atmospheric Conditions (continuous)</a:t>
            </a:r>
            <a:endParaRPr sz="2560">
              <a:solidFill>
                <a:srgbClr val="133C73"/>
              </a:solidFill>
              <a:uFill>
                <a:solidFill/>
              </a:uFill>
              <a:latin typeface="Baskerville SemiBold"/>
              <a:ea typeface="Baskerville SemiBold"/>
              <a:cs typeface="Baskerville SemiBold"/>
              <a:sym typeface="Baskerville SemiBold"/>
            </a:endParaRPr>
          </a:p>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Surface preparation:</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Pre-blasting Surface Cleaning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Compressed Air Quality Test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Surface Cleanliness Test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Surface Profile Measurement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Dust Contamination Test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Chloride Level Test (field)</a:t>
            </a:r>
          </a:p>
          <a:p>
            <a:pPr marL="712329" lvl="1" indent="-255129" algn="l" defTabSz="1300480">
              <a:buSzPct val="100000"/>
              <a:buChar char="•"/>
              <a:defRPr sz="1800"/>
            </a:pPr>
            <a:endParaRPr sz="2560">
              <a:solidFill>
                <a:srgbClr val="133C73"/>
              </a:solidFill>
              <a:uFill>
                <a:solidFill/>
              </a:uFill>
              <a:latin typeface="Baskerville SemiBold"/>
              <a:ea typeface="Baskerville SemiBold"/>
              <a:cs typeface="Baskerville SemiBold"/>
              <a:sym typeface="Baskerville SemiBold"/>
            </a:endParaRPr>
          </a:p>
          <a:p>
            <a:pPr marL="212608" lvl="0" indent="-212608" algn="l" defTabSz="1300480">
              <a:lnSpc>
                <a:spcPct val="150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Coating characteristics:</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Bend Test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Coating thickness (DFT) and appearance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Adhesion  Test (field)</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Porosity Test (DNV lab)</a:t>
            </a:r>
            <a:endParaRPr sz="2560">
              <a:solidFill>
                <a:srgbClr val="133C73"/>
              </a:solidFill>
              <a:uFill>
                <a:solidFill/>
              </a:uFill>
              <a:latin typeface="Baskerville SemiBold"/>
              <a:ea typeface="Baskerville SemiBold"/>
              <a:cs typeface="Baskerville SemiBold"/>
              <a:sym typeface="Baskerville SemiBold"/>
            </a:endParaRPr>
          </a:p>
          <a:p>
            <a:pPr marL="669808" lvl="1" indent="-212608" algn="l" defTabSz="1300480">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Sealant Penetration</a:t>
            </a:r>
          </a:p>
        </p:txBody>
      </p:sp>
      <p:pic>
        <p:nvPicPr>
          <p:cNvPr id="125" name="image9.jpg"/>
          <p:cNvPicPr/>
          <p:nvPr/>
        </p:nvPicPr>
        <p:blipFill>
          <a:blip r:embed="rId4">
            <a:extLst/>
          </a:blip>
          <a:stretch>
            <a:fillRect/>
          </a:stretch>
        </p:blipFill>
        <p:spPr>
          <a:xfrm>
            <a:off x="9516909" y="6119076"/>
            <a:ext cx="2832660" cy="2124495"/>
          </a:xfrm>
          <a:prstGeom prst="rect">
            <a:avLst/>
          </a:prstGeom>
          <a:ln w="12700">
            <a:miter lim="400000"/>
          </a:ln>
          <a:effectLst>
            <a:outerShdw blurRad="152400" dist="250190" dir="8460000" rotWithShape="0">
              <a:srgbClr val="000000">
                <a:alpha val="28000"/>
              </a:srgbClr>
            </a:outerShdw>
          </a:effectLst>
        </p:spPr>
      </p:pic>
      <p:pic>
        <p:nvPicPr>
          <p:cNvPr id="126" name="pasted-image.png"/>
          <p:cNvPicPr/>
          <p:nvPr/>
        </p:nvPicPr>
        <p:blipFill>
          <a:blip r:embed="rId5">
            <a:extLst/>
          </a:blip>
          <a:stretch>
            <a:fillRect/>
          </a:stretch>
        </p:blipFill>
        <p:spPr>
          <a:xfrm>
            <a:off x="63020" y="72390"/>
            <a:ext cx="2474920" cy="1145894"/>
          </a:xfrm>
          <a:prstGeom prst="rect">
            <a:avLst/>
          </a:prstGeom>
          <a:ln w="12700">
            <a:miter lim="400000"/>
          </a:ln>
        </p:spPr>
      </p:pic>
      <p:pic>
        <p:nvPicPr>
          <p:cNvPr id="127" name="InsertedImage-10.jpg"/>
          <p:cNvPicPr/>
          <p:nvPr/>
        </p:nvPicPr>
        <p:blipFill>
          <a:blip r:embed="rId6">
            <a:extLst/>
          </a:blip>
          <a:srcRect l="2196" t="14095" r="2196" b="3793"/>
          <a:stretch>
            <a:fillRect/>
          </a:stretch>
        </p:blipFill>
        <p:spPr>
          <a:xfrm flipH="1">
            <a:off x="10225980" y="3155482"/>
            <a:ext cx="2121454" cy="2429295"/>
          </a:xfrm>
          <a:prstGeom prst="rect">
            <a:avLst/>
          </a:prstGeom>
          <a:ln w="12700">
            <a:miter lim="400000"/>
          </a:ln>
          <a:effectLst>
            <a:outerShdw blurRad="152400" dist="250190" dir="8460000" rotWithShape="0">
              <a:srgbClr val="000000">
                <a:alpha val="28000"/>
              </a:srgbClr>
            </a:outerShdw>
          </a:effectLst>
        </p:spPr>
      </p:pic>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nsertedImage-2.jpg"/>
          <p:cNvPicPr/>
          <p:nvPr/>
        </p:nvPicPr>
        <p:blipFill>
          <a:blip r:embed="rId3">
            <a:alphaModFix amt="51000"/>
            <a:extLst/>
          </a:blip>
          <a:stretch>
            <a:fillRect/>
          </a:stretch>
        </p:blipFill>
        <p:spPr>
          <a:xfrm>
            <a:off x="0" y="0"/>
            <a:ext cx="13004798" cy="9753600"/>
          </a:xfrm>
          <a:prstGeom prst="rect">
            <a:avLst/>
          </a:prstGeom>
          <a:ln w="12700">
            <a:miter lim="400000"/>
          </a:ln>
        </p:spPr>
      </p:pic>
      <p:sp>
        <p:nvSpPr>
          <p:cNvPr id="130" name="Shape 130"/>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31" name="Shape 131"/>
          <p:cNvSpPr/>
          <p:nvPr/>
        </p:nvSpPr>
        <p:spPr>
          <a:xfrm>
            <a:off x="4326157" y="268287"/>
            <a:ext cx="8256920"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E</a:t>
            </a:r>
            <a:r>
              <a:rPr sz="3413" b="1" cap="all">
                <a:solidFill>
                  <a:srgbClr val="133C73"/>
                </a:solidFill>
                <a:uFill>
                  <a:solidFill>
                    <a:srgbClr val="002060"/>
                  </a:solidFill>
                </a:uFill>
                <a:latin typeface="Copperplate"/>
                <a:ea typeface="Copperplate"/>
                <a:cs typeface="Copperplate"/>
                <a:sym typeface="Copperplate"/>
              </a:rPr>
              <a:t>quipment</a:t>
            </a:r>
            <a:r>
              <a:rPr sz="3982" b="1" cap="all">
                <a:solidFill>
                  <a:srgbClr val="133C73"/>
                </a:solidFill>
                <a:uFill>
                  <a:solidFill>
                    <a:srgbClr val="002060"/>
                  </a:solidFill>
                </a:uFill>
                <a:latin typeface="Copperplate"/>
                <a:ea typeface="Copperplate"/>
                <a:cs typeface="Copperplate"/>
                <a:sym typeface="Copperplate"/>
              </a:rPr>
              <a:t> &amp; P</a:t>
            </a:r>
            <a:r>
              <a:rPr sz="3413" b="1" cap="all">
                <a:solidFill>
                  <a:srgbClr val="133C73"/>
                </a:solidFill>
                <a:uFill>
                  <a:solidFill>
                    <a:srgbClr val="002060"/>
                  </a:solidFill>
                </a:uFill>
                <a:latin typeface="Copperplate"/>
                <a:ea typeface="Copperplate"/>
                <a:cs typeface="Copperplate"/>
                <a:sym typeface="Copperplate"/>
              </a:rPr>
              <a:t>ersonnel</a:t>
            </a:r>
          </a:p>
        </p:txBody>
      </p:sp>
      <p:sp>
        <p:nvSpPr>
          <p:cNvPr id="132" name="Shape 132"/>
          <p:cNvSpPr/>
          <p:nvPr/>
        </p:nvSpPr>
        <p:spPr>
          <a:xfrm rot="21584594">
            <a:off x="786555" y="2190717"/>
            <a:ext cx="8668412" cy="6362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179388" lvl="0" indent="-179388" algn="l" defTabSz="1300480">
              <a:lnSpc>
                <a:spcPct val="150000"/>
              </a:lnSpc>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TSA EQUIPMENT:</a:t>
            </a:r>
            <a:endParaRPr sz="1900" dirty="0">
              <a:solidFill>
                <a:srgbClr val="133C73"/>
              </a:solidFill>
              <a:uFill>
                <a:solidFill/>
              </a:uFill>
              <a:latin typeface="Baskerville SemiBold"/>
              <a:ea typeface="Baskerville SemiBold"/>
              <a:cs typeface="Baskerville SemiBold"/>
              <a:sym typeface="Baskerville SemiBold"/>
            </a:endParaRPr>
          </a:p>
          <a:p>
            <a:pPr marL="646553" lvl="1"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Twin-wire Arc Spray  (</a:t>
            </a:r>
            <a:r>
              <a:rPr sz="1900" b="1" dirty="0" err="1">
                <a:solidFill>
                  <a:srgbClr val="133C73"/>
                </a:solidFill>
                <a:uFill>
                  <a:solidFill>
                    <a:srgbClr val="002060"/>
                  </a:solidFill>
                </a:uFill>
                <a:latin typeface="Baskerville SemiBold"/>
                <a:ea typeface="Baskerville SemiBold"/>
                <a:cs typeface="Baskerville SemiBold"/>
                <a:sym typeface="Baskerville SemiBold"/>
              </a:rPr>
              <a:t>Arcspray</a:t>
            </a:r>
            <a:r>
              <a:rPr sz="1900" b="1" dirty="0">
                <a:solidFill>
                  <a:srgbClr val="133C73"/>
                </a:solidFill>
                <a:uFill>
                  <a:solidFill>
                    <a:srgbClr val="002060"/>
                  </a:solidFill>
                </a:uFill>
                <a:latin typeface="Baskerville SemiBold"/>
                <a:ea typeface="Baskerville SemiBold"/>
                <a:cs typeface="Baskerville SemiBold"/>
                <a:sym typeface="Baskerville SemiBold"/>
              </a:rPr>
              <a:t> </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701</a:t>
            </a:r>
            <a:r>
              <a:rPr lang="en-IN" sz="1900" b="1" dirty="0" smtClean="0">
                <a:solidFill>
                  <a:srgbClr val="133C73"/>
                </a:solidFill>
                <a:uFill>
                  <a:solidFill>
                    <a:srgbClr val="002060"/>
                  </a:solidFill>
                </a:uFill>
                <a:latin typeface="Baskerville SemiBold"/>
                <a:ea typeface="Baskerville SemiBold"/>
                <a:cs typeface="Baskerville SemiBold"/>
                <a:sym typeface="Baskerville SemiBold"/>
              </a:rPr>
              <a:t> &amp; 140</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 </a:t>
            </a:r>
            <a:r>
              <a:rPr sz="1900" b="1" dirty="0">
                <a:solidFill>
                  <a:srgbClr val="133C73"/>
                </a:solidFill>
                <a:uFill>
                  <a:solidFill>
                    <a:srgbClr val="002060"/>
                  </a:solidFill>
                </a:uFill>
                <a:latin typeface="Baskerville SemiBold"/>
                <a:ea typeface="Baskerville SemiBold"/>
                <a:cs typeface="Baskerville SemiBold"/>
                <a:sym typeface="Baskerville SemiBold"/>
              </a:rPr>
              <a:t>by </a:t>
            </a:r>
            <a:r>
              <a:rPr sz="1900" b="1" dirty="0" err="1">
                <a:solidFill>
                  <a:srgbClr val="133C73"/>
                </a:solidFill>
                <a:uFill>
                  <a:solidFill>
                    <a:srgbClr val="002060"/>
                  </a:solidFill>
                </a:uFill>
                <a:latin typeface="Baskerville SemiBold"/>
                <a:ea typeface="Baskerville SemiBold"/>
                <a:cs typeface="Baskerville SemiBold"/>
                <a:sym typeface="Baskerville SemiBold"/>
              </a:rPr>
              <a:t>Metallisation</a:t>
            </a:r>
            <a:r>
              <a:rPr sz="1900" b="1" dirty="0">
                <a:solidFill>
                  <a:srgbClr val="133C73"/>
                </a:solidFill>
                <a:uFill>
                  <a:solidFill>
                    <a:srgbClr val="002060"/>
                  </a:solidFill>
                </a:uFill>
                <a:latin typeface="Baskerville SemiBold"/>
                <a:ea typeface="Baskerville SemiBold"/>
                <a:cs typeface="Baskerville SemiBold"/>
                <a:sym typeface="Baskerville SemiBold"/>
              </a:rPr>
              <a:t> Limited)</a:t>
            </a:r>
          </a:p>
          <a:p>
            <a:pPr marL="646553" lvl="1" indent="-189353" algn="l" defTabSz="1300480">
              <a:lnSpc>
                <a:spcPct val="150000"/>
              </a:lnSpc>
              <a:buSzPct val="100000"/>
              <a:buChar char="•"/>
              <a:defRPr sz="1800"/>
            </a:pPr>
            <a:r>
              <a:rPr lang="en-IN" sz="1900" b="1" dirty="0" smtClean="0">
                <a:solidFill>
                  <a:srgbClr val="133C73"/>
                </a:solidFill>
                <a:uFill>
                  <a:solidFill>
                    <a:srgbClr val="002060"/>
                  </a:solidFill>
                </a:uFill>
                <a:latin typeface="Baskerville SemiBold"/>
                <a:ea typeface="Baskerville SemiBold"/>
                <a:cs typeface="Baskerville SemiBold"/>
                <a:sym typeface="Baskerville SemiBold"/>
              </a:rPr>
              <a:t>Generation II Arc Spray by Thermion </a:t>
            </a:r>
          </a:p>
          <a:p>
            <a:pPr marL="646553" lvl="1" indent="-189353" algn="l" defTabSz="1300480">
              <a:lnSpc>
                <a:spcPct val="150000"/>
              </a:lnSpc>
              <a:buSzPct val="100000"/>
              <a:buChar char="•"/>
              <a:defRPr sz="1800"/>
            </a:pPr>
            <a:r>
              <a:rPr sz="1900" b="1" dirty="0" smtClean="0">
                <a:solidFill>
                  <a:srgbClr val="133C73"/>
                </a:solidFill>
                <a:uFill>
                  <a:solidFill>
                    <a:srgbClr val="002060"/>
                  </a:solidFill>
                </a:uFill>
                <a:latin typeface="Baskerville SemiBold"/>
                <a:ea typeface="Baskerville SemiBold"/>
                <a:cs typeface="Baskerville SemiBold"/>
                <a:sym typeface="Baskerville SemiBold"/>
              </a:rPr>
              <a:t>99.5</a:t>
            </a:r>
            <a:r>
              <a:rPr sz="1900" b="1" dirty="0">
                <a:solidFill>
                  <a:srgbClr val="133C73"/>
                </a:solidFill>
                <a:uFill>
                  <a:solidFill>
                    <a:srgbClr val="002060"/>
                  </a:solidFill>
                </a:uFill>
                <a:latin typeface="Baskerville SemiBold"/>
                <a:ea typeface="Baskerville SemiBold"/>
                <a:cs typeface="Baskerville SemiBold"/>
                <a:sym typeface="Baskerville SemiBold"/>
              </a:rPr>
              <a:t>% Grade </a:t>
            </a:r>
            <a:r>
              <a:rPr sz="19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1900" b="1" dirty="0">
                <a:solidFill>
                  <a:srgbClr val="133C73"/>
                </a:solidFill>
                <a:uFill>
                  <a:solidFill>
                    <a:srgbClr val="002060"/>
                  </a:solidFill>
                </a:uFill>
                <a:latin typeface="Baskerville SemiBold"/>
                <a:ea typeface="Baskerville SemiBold"/>
                <a:cs typeface="Baskerville SemiBold"/>
                <a:sym typeface="Baskerville SemiBold"/>
              </a:rPr>
              <a:t> wires </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a:t>
            </a:r>
            <a:r>
              <a:rPr lang="en-IN" sz="1900" b="1" dirty="0" smtClean="0">
                <a:solidFill>
                  <a:srgbClr val="133C73"/>
                </a:solidFill>
                <a:uFill>
                  <a:solidFill>
                    <a:srgbClr val="002060"/>
                  </a:solidFill>
                </a:uFill>
                <a:latin typeface="Baskerville SemiBold"/>
                <a:ea typeface="Baskerville SemiBold"/>
                <a:cs typeface="Baskerville SemiBold"/>
                <a:sym typeface="Baskerville SemiBold"/>
              </a:rPr>
              <a:t>4.8, </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3.2 </a:t>
            </a:r>
            <a:r>
              <a:rPr sz="1900" b="1" dirty="0">
                <a:solidFill>
                  <a:srgbClr val="133C73"/>
                </a:solidFill>
                <a:uFill>
                  <a:solidFill>
                    <a:srgbClr val="002060"/>
                  </a:solidFill>
                </a:uFill>
                <a:latin typeface="Baskerville SemiBold"/>
                <a:ea typeface="Baskerville SemiBold"/>
                <a:cs typeface="Baskerville SemiBold"/>
                <a:sym typeface="Baskerville SemiBold"/>
              </a:rPr>
              <a:t>and </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2.3mm</a:t>
            </a:r>
            <a:r>
              <a:rPr lang="en-IN" sz="1900" b="1" dirty="0" smtClean="0">
                <a:solidFill>
                  <a:srgbClr val="133C73"/>
                </a:solidFill>
                <a:uFill>
                  <a:solidFill>
                    <a:srgbClr val="002060"/>
                  </a:solidFill>
                </a:uFill>
                <a:latin typeface="Baskerville SemiBold"/>
                <a:ea typeface="Baskerville SemiBold"/>
                <a:cs typeface="Baskerville SemiBold"/>
                <a:sym typeface="Baskerville SemiBold"/>
              </a:rPr>
              <a:t> diameters</a:t>
            </a:r>
            <a:r>
              <a:rPr sz="1900" b="1" dirty="0" smtClean="0">
                <a:solidFill>
                  <a:srgbClr val="133C73"/>
                </a:solidFill>
                <a:uFill>
                  <a:solidFill>
                    <a:srgbClr val="002060"/>
                  </a:solidFill>
                </a:uFill>
                <a:latin typeface="Baskerville SemiBold"/>
                <a:ea typeface="Baskerville SemiBold"/>
                <a:cs typeface="Baskerville SemiBold"/>
                <a:sym typeface="Baskerville SemiBold"/>
              </a:rPr>
              <a:t>)</a:t>
            </a:r>
            <a:endParaRPr sz="1900" dirty="0">
              <a:solidFill>
                <a:srgbClr val="133C73"/>
              </a:solidFill>
              <a:uFill>
                <a:solidFill/>
              </a:uFill>
              <a:latin typeface="Baskerville SemiBold"/>
              <a:ea typeface="Baskerville SemiBold"/>
              <a:cs typeface="Baskerville SemiBold"/>
              <a:sym typeface="Baskerville SemiBold"/>
            </a:endParaRPr>
          </a:p>
          <a:p>
            <a:pPr marL="646553" lvl="1"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Flame Spray  (IMC-88)</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Light-weight and fully portable equipment</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Ideal for shop as well as field application in all environments</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High Production Rate with  excellent finish</a:t>
            </a:r>
            <a:endParaRPr sz="1900" dirty="0">
              <a:solidFill>
                <a:srgbClr val="133C73"/>
              </a:solidFill>
              <a:uFill>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endParaRPr sz="1900" b="1" dirty="0">
              <a:solidFill>
                <a:srgbClr val="133C73"/>
              </a:solidFill>
              <a:uFill>
                <a:solidFill>
                  <a:srgbClr val="002060"/>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TSA APPLICATION TEAM:</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Project Leaders: NACE Level-II &amp; III certified</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Supervisors: SSPC PCI certified</a:t>
            </a:r>
            <a:endParaRPr sz="1900" dirty="0">
              <a:solidFill>
                <a:srgbClr val="133C73"/>
              </a:solidFill>
              <a:uFill>
                <a:solidFill/>
              </a:uFill>
              <a:latin typeface="Baskerville SemiBold"/>
              <a:ea typeface="Baskerville SemiBold"/>
              <a:cs typeface="Baskerville SemiBold"/>
              <a:sym typeface="Baskerville SemiBold"/>
            </a:endParaRPr>
          </a:p>
          <a:p>
            <a:pPr marL="189353" lvl="0" indent="-189353" algn="l" defTabSz="1300480">
              <a:lnSpc>
                <a:spcPct val="150000"/>
              </a:lnSpc>
              <a:buSzPct val="100000"/>
              <a:buChar char="•"/>
              <a:defRPr sz="1800"/>
            </a:pPr>
            <a:r>
              <a:rPr sz="1900" b="1" dirty="0">
                <a:solidFill>
                  <a:srgbClr val="133C73"/>
                </a:solidFill>
                <a:uFill>
                  <a:solidFill>
                    <a:srgbClr val="002060"/>
                  </a:solidFill>
                </a:uFill>
                <a:latin typeface="Baskerville SemiBold"/>
                <a:ea typeface="Baskerville SemiBold"/>
                <a:cs typeface="Baskerville SemiBold"/>
                <a:sym typeface="Baskerville SemiBold"/>
              </a:rPr>
              <a:t>Applicators: Trained and Certified</a:t>
            </a:r>
          </a:p>
        </p:txBody>
      </p:sp>
      <p:pic>
        <p:nvPicPr>
          <p:cNvPr id="133"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34" name="image13.jpg"/>
          <p:cNvPicPr/>
          <p:nvPr/>
        </p:nvPicPr>
        <p:blipFill>
          <a:blip r:embed="rId5">
            <a:extLst/>
          </a:blip>
          <a:stretch>
            <a:fillRect/>
          </a:stretch>
        </p:blipFill>
        <p:spPr>
          <a:xfrm flipH="1">
            <a:off x="9649597" y="1791726"/>
            <a:ext cx="2604280" cy="1565042"/>
          </a:xfrm>
          <a:prstGeom prst="rect">
            <a:avLst/>
          </a:prstGeom>
          <a:ln w="12700">
            <a:miter lim="400000"/>
          </a:ln>
          <a:effectLst>
            <a:outerShdw blurRad="101600" dist="25400" dir="5400000" rotWithShape="0">
              <a:srgbClr val="000000">
                <a:alpha val="75000"/>
              </a:srgbClr>
            </a:outerShdw>
          </a:effectLst>
        </p:spPr>
      </p:pic>
      <p:pic>
        <p:nvPicPr>
          <p:cNvPr id="135" name="image12.jpg"/>
          <p:cNvPicPr/>
          <p:nvPr/>
        </p:nvPicPr>
        <p:blipFill>
          <a:blip r:embed="rId6">
            <a:extLst/>
          </a:blip>
          <a:stretch>
            <a:fillRect/>
          </a:stretch>
        </p:blipFill>
        <p:spPr>
          <a:xfrm>
            <a:off x="8747323" y="4062385"/>
            <a:ext cx="2942910" cy="2019149"/>
          </a:xfrm>
          <a:prstGeom prst="rect">
            <a:avLst/>
          </a:prstGeom>
          <a:ln w="12700">
            <a:miter lim="400000"/>
          </a:ln>
          <a:effectLst>
            <a:outerShdw blurRad="101600" dist="25400" dir="5400000" rotWithShape="0">
              <a:srgbClr val="000000">
                <a:alpha val="75000"/>
              </a:srgbClr>
            </a:outerShdw>
          </a:effectLst>
        </p:spPr>
      </p:pic>
      <p:pic>
        <p:nvPicPr>
          <p:cNvPr id="136" name="image11.jpg"/>
          <p:cNvPicPr/>
          <p:nvPr/>
        </p:nvPicPr>
        <p:blipFill>
          <a:blip r:embed="rId7">
            <a:extLst/>
          </a:blip>
          <a:stretch>
            <a:fillRect/>
          </a:stretch>
        </p:blipFill>
        <p:spPr>
          <a:xfrm>
            <a:off x="6950433" y="6672206"/>
            <a:ext cx="4312453" cy="2521569"/>
          </a:xfrm>
          <a:prstGeom prst="rect">
            <a:avLst/>
          </a:prstGeom>
          <a:ln w="12700">
            <a:miter lim="400000"/>
          </a:ln>
          <a:effectLst>
            <a:outerShdw blurRad="101600" dist="25400" dir="54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xmlns:p14="http://schemas.microsoft.com/office/powerpoint/2010/main" spd="med" advClick="1">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39" name="Shape 139"/>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0" name="Shape 140"/>
          <p:cNvSpPr/>
          <p:nvPr/>
        </p:nvSpPr>
        <p:spPr>
          <a:xfrm>
            <a:off x="4326157" y="268287"/>
            <a:ext cx="8256920"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 </a:t>
            </a:r>
            <a:r>
              <a:rPr sz="3982" b="1" cap="all">
                <a:solidFill>
                  <a:srgbClr val="133C73"/>
                </a:solidFill>
                <a:uFill>
                  <a:solidFill>
                    <a:srgbClr val="002060"/>
                  </a:solidFill>
                </a:uFill>
                <a:latin typeface="Copperplate"/>
                <a:ea typeface="Copperplate"/>
                <a:cs typeface="Copperplate"/>
                <a:sym typeface="Copperplate"/>
              </a:rPr>
              <a:t>&amp; C</a:t>
            </a:r>
            <a:r>
              <a:rPr sz="3413" b="1" cap="all">
                <a:solidFill>
                  <a:srgbClr val="133C73"/>
                </a:solidFill>
                <a:uFill>
                  <a:solidFill>
                    <a:srgbClr val="002060"/>
                  </a:solidFill>
                </a:uFill>
                <a:latin typeface="Copperplate"/>
                <a:ea typeface="Copperplate"/>
                <a:cs typeface="Copperplate"/>
                <a:sym typeface="Copperplate"/>
              </a:rPr>
              <a:t>LIENTS</a:t>
            </a:r>
          </a:p>
        </p:txBody>
      </p:sp>
      <p:sp>
        <p:nvSpPr>
          <p:cNvPr id="141" name="Shape 141"/>
          <p:cNvSpPr/>
          <p:nvPr/>
        </p:nvSpPr>
        <p:spPr>
          <a:xfrm>
            <a:off x="1029792" y="1486571"/>
            <a:ext cx="11310990" cy="772885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85000" lnSpcReduction="20000"/>
          </a:bodyPr>
          <a:lstStyle/>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SHANGHAI ;CLIENT:KEPPEL SHIPYARD ; YEAR:2007 </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PETRO RIG 1,2,3 ; CLIENT:AKER KVAERNER ; YEAR:2008</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PETRO RIG 4 ; CLIENT: AKER KVAERNER ; YEAR:2009</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SEADRILL-13 ; CLIENT: AKER KVAERNER ; YEAR: 2009</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SPT-SPP-2 ; CLIENT:EXXON MOBIL(APECO) ; YEAR:2009-2010</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SPT-SPP-2 ; CLIENT:EXXON MOBIL(STK) ; YEAR:2009</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SPT-SPP-2 ; CLIENT:EXXON MOBIL(PUNJ LLOYD) ; YEAR:2009</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SKARV TURRET ; CLIENT:KEPPEL SHIPYARD ; YEAR:2009</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TRESTLE MODULE ; CLIENT: HIAP SENG ; YEAR:2009 </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HALFDAN PHASE IV FPSO- FLARE TOWER ; CLIENT:MAERSK ; YEAR:2010</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HALFDAN PHASE IV FPSO- UNDERSIDE ; CLIENT: MAERSK ; YEAR:2010</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SPT HQSM ; CLIENT : FOSTER WHEELER,EXXON MOBIL ; 2010-2011</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DEEN DAYAL,LUMUT,MALAYSIA-JACKET ; CLIENT:LARSEN &amp; TOUBRO;2010-2011</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CRANE BOOM; CLIENT: FAVELLE FAVCO,BP; YEAR:2011</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GUMUSUT KAKAP; CLIENT: PETRONAS, SABAH SHELL; YEAR: 2011</a:t>
            </a:r>
            <a:endParaRPr sz="2508" dirty="0">
              <a:solidFill>
                <a:srgbClr val="133C73"/>
              </a:solidFill>
              <a:uFill>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HIJAU  GASOIL, HEAT  EXCHANGERS; CLIENT: SHELL, FLUOR; YEAR 2012</a:t>
            </a: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PIPELINE REPAIR; CLIENT: SHELL PORT DICKSON; YEAR 2012-2013</a:t>
            </a: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QUAD 204 - I-TUBES; CLIENT: DYNAMAC SHIPYARD; YEAR 2013</a:t>
            </a:r>
          </a:p>
          <a:p>
            <a:pPr marL="180575" lvl="0" indent="-180575" algn="l" defTabSz="1274470">
              <a:lnSpc>
                <a:spcPct val="150000"/>
              </a:lnSpc>
              <a:buSzPct val="100000"/>
              <a:buChar char="•"/>
              <a:defRPr sz="1800"/>
            </a:pPr>
            <a:r>
              <a:rPr sz="1811" b="1" dirty="0">
                <a:solidFill>
                  <a:srgbClr val="133C73"/>
                </a:solidFill>
                <a:uFill>
                  <a:solidFill>
                    <a:srgbClr val="002060"/>
                  </a:solidFill>
                </a:uFill>
                <a:latin typeface="Baskerville SemiBold"/>
                <a:ea typeface="Baskerville SemiBold"/>
                <a:cs typeface="Baskerville SemiBold"/>
                <a:sym typeface="Baskerville SemiBold"/>
              </a:rPr>
              <a:t>PROJECT: STONES TURRET - BUOY: KEPPEL SHIPYARD; YEAR </a:t>
            </a:r>
            <a:r>
              <a:rPr sz="1811" b="1" dirty="0" smtClean="0">
                <a:solidFill>
                  <a:srgbClr val="133C73"/>
                </a:solidFill>
                <a:uFill>
                  <a:solidFill>
                    <a:srgbClr val="002060"/>
                  </a:solidFill>
                </a:uFill>
                <a:latin typeface="Baskerville SemiBold"/>
                <a:ea typeface="Baskerville SemiBold"/>
                <a:cs typeface="Baskerville SemiBold"/>
                <a:sym typeface="Baskerville SemiBold"/>
              </a:rPr>
              <a:t>2014</a:t>
            </a:r>
            <a:endParaRPr lang="en-IN" sz="1811" b="1" dirty="0" smtClean="0">
              <a:solidFill>
                <a:srgbClr val="133C73"/>
              </a:solidFill>
              <a:uFill>
                <a:solidFill>
                  <a:srgbClr val="002060"/>
                </a:solidFill>
              </a:uFill>
              <a:latin typeface="Baskerville SemiBold"/>
              <a:ea typeface="Baskerville SemiBold"/>
              <a:cs typeface="Baskerville SemiBold"/>
              <a:sym typeface="Baskerville SemiBold"/>
            </a:endParaRPr>
          </a:p>
          <a:p>
            <a:pPr marL="180575" lvl="0" indent="-180575" algn="l" defTabSz="1274470">
              <a:lnSpc>
                <a:spcPct val="150000"/>
              </a:lnSpc>
              <a:buSzPct val="100000"/>
              <a:buChar char="•"/>
              <a:defRPr sz="1800"/>
            </a:pPr>
            <a:r>
              <a:rPr lang="en-IN" sz="1811" b="1" dirty="0" smtClean="0">
                <a:solidFill>
                  <a:srgbClr val="133C73"/>
                </a:solidFill>
                <a:uFill>
                  <a:solidFill>
                    <a:srgbClr val="002060"/>
                  </a:solidFill>
                </a:uFill>
                <a:latin typeface="Baskerville SemiBold"/>
                <a:ea typeface="Baskerville SemiBold"/>
                <a:cs typeface="Baskerville SemiBold"/>
                <a:sym typeface="Baskerville SemiBold"/>
              </a:rPr>
              <a:t>PROJECT: WHEATSTONE – TOPSIDE; KENCANA; YEAR 2015</a:t>
            </a:r>
          </a:p>
          <a:p>
            <a:pPr marL="180575" lvl="0" indent="-180575" algn="l" defTabSz="1274470">
              <a:lnSpc>
                <a:spcPct val="150000"/>
              </a:lnSpc>
              <a:buSzPct val="100000"/>
              <a:buChar char="•"/>
              <a:defRPr sz="1800"/>
            </a:pPr>
            <a:r>
              <a:rPr lang="en-IN" sz="1811" b="1" dirty="0" smtClean="0">
                <a:solidFill>
                  <a:srgbClr val="133C73"/>
                </a:solidFill>
                <a:uFill>
                  <a:solidFill>
                    <a:srgbClr val="002060"/>
                  </a:solidFill>
                </a:uFill>
                <a:latin typeface="Baskerville SemiBold"/>
                <a:ea typeface="Baskerville SemiBold"/>
                <a:cs typeface="Baskerville SemiBold"/>
                <a:sym typeface="Baskerville SemiBold"/>
              </a:rPr>
              <a:t>PROJECT: SK316 – FLARE TOWER &amp; PIPES; MMHE; YEAR 2015</a:t>
            </a:r>
          </a:p>
          <a:p>
            <a:pPr marL="180575" lvl="0" indent="-180575" algn="l" defTabSz="1274470">
              <a:lnSpc>
                <a:spcPct val="150000"/>
              </a:lnSpc>
              <a:buSzPct val="100000"/>
              <a:buChar char="•"/>
              <a:defRPr sz="1800"/>
            </a:pPr>
            <a:r>
              <a:rPr lang="en-IN" sz="1811" b="1" dirty="0" smtClean="0">
                <a:solidFill>
                  <a:srgbClr val="133C73"/>
                </a:solidFill>
                <a:uFill>
                  <a:solidFill>
                    <a:srgbClr val="002060"/>
                  </a:solidFill>
                </a:uFill>
                <a:latin typeface="Baskerville SemiBold"/>
                <a:ea typeface="Baskerville SemiBold"/>
                <a:cs typeface="Baskerville SemiBold"/>
                <a:sym typeface="Baskerville SemiBold"/>
              </a:rPr>
              <a:t>PROJECT: BESAR – FLARE TOWER &amp; WELLHEAD; MMHE; YEAR 2015</a:t>
            </a:r>
          </a:p>
          <a:p>
            <a:pPr marL="180575" lvl="0" indent="-180575" algn="l" defTabSz="1274470">
              <a:lnSpc>
                <a:spcPct val="150000"/>
              </a:lnSpc>
              <a:buSzPct val="100000"/>
              <a:buChar char="•"/>
              <a:defRPr sz="1800"/>
            </a:pPr>
            <a:r>
              <a:rPr lang="en-IN" sz="1811" b="1" dirty="0" smtClean="0">
                <a:solidFill>
                  <a:srgbClr val="133C73"/>
                </a:solidFill>
                <a:uFill>
                  <a:solidFill>
                    <a:srgbClr val="002060"/>
                  </a:solidFill>
                </a:uFill>
                <a:latin typeface="Baskerville SemiBold"/>
                <a:ea typeface="Baskerville SemiBold"/>
                <a:cs typeface="Baskerville SemiBold"/>
                <a:sym typeface="Baskerville SemiBold"/>
              </a:rPr>
              <a:t>PROJECT: MALIKAI – DRIVEN PILES; MMHE; YEAR 2016</a:t>
            </a:r>
          </a:p>
          <a:p>
            <a:pPr marL="180575" lvl="0" indent="-180575" algn="l" defTabSz="1274470">
              <a:lnSpc>
                <a:spcPct val="150000"/>
              </a:lnSpc>
              <a:buSzPct val="100000"/>
              <a:buChar char="•"/>
              <a:defRPr sz="1800"/>
            </a:pPr>
            <a:r>
              <a:rPr lang="en-IN" sz="1811" b="1" dirty="0" smtClean="0">
                <a:solidFill>
                  <a:srgbClr val="133C73"/>
                </a:solidFill>
                <a:uFill>
                  <a:solidFill>
                    <a:srgbClr val="002060"/>
                  </a:solidFill>
                </a:uFill>
                <a:latin typeface="Baskerville SemiBold"/>
                <a:ea typeface="Baskerville SemiBold"/>
                <a:cs typeface="Baskerville SemiBold"/>
                <a:sym typeface="Baskerville SemiBold"/>
              </a:rPr>
              <a:t>PROJECT: MUMBAI HIGH SOUTH REDEVELOPMENT; KENCANA; YEAR 2016</a:t>
            </a:r>
            <a:endParaRPr sz="1811" b="1" dirty="0">
              <a:solidFill>
                <a:srgbClr val="133C73"/>
              </a:solidFill>
              <a:uFill>
                <a:solidFill>
                  <a:srgbClr val="002060"/>
                </a:solidFill>
              </a:uFill>
              <a:latin typeface="Baskerville SemiBold"/>
              <a:ea typeface="Baskerville SemiBold"/>
              <a:cs typeface="Baskerville SemiBold"/>
              <a:sym typeface="Baskerville SemiBold"/>
            </a:endParaRPr>
          </a:p>
        </p:txBody>
      </p:sp>
      <p:pic>
        <p:nvPicPr>
          <p:cNvPr id="142" name="pasted-image.png"/>
          <p:cNvPicPr/>
          <p:nvPr/>
        </p:nvPicPr>
        <p:blipFill>
          <a:blip r:embed="rId4">
            <a:extLst/>
          </a:blip>
          <a:stretch>
            <a:fillRect/>
          </a:stretch>
        </p:blipFill>
        <p:spPr>
          <a:xfrm>
            <a:off x="63020" y="72390"/>
            <a:ext cx="2474920" cy="1145894"/>
          </a:xfrm>
          <a:prstGeom prst="rect">
            <a:avLst/>
          </a:prstGeom>
          <a:ln w="12700">
            <a:miter lim="400000"/>
          </a:ln>
        </p:spPr>
      </p:pic>
    </p:spTree>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P</a:t>
            </a:r>
            <a:r>
              <a:rPr sz="3413" b="1" cap="all" dirty="0">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lang="en-IN" sz="2900" cap="all" dirty="0" smtClean="0">
                <a:solidFill>
                  <a:srgbClr val="133C73"/>
                </a:solidFill>
                <a:uFill>
                  <a:solidFill>
                    <a:srgbClr val="002060"/>
                  </a:solidFill>
                </a:uFill>
                <a:latin typeface="Copperplate"/>
                <a:ea typeface="Copperplate"/>
                <a:cs typeface="Copperplate"/>
                <a:sym typeface="Copperplate"/>
              </a:rPr>
              <a:t>MUMBAI HIGH SOUTH REDEVELOPMENT (MHSRD-III)</a:t>
            </a:r>
            <a:endParaRPr sz="2900" cap="all" dirty="0">
              <a:solidFill>
                <a:srgbClr val="133C73"/>
              </a:solidFill>
              <a:uFill>
                <a:solidFill>
                  <a:srgbClr val="002060"/>
                </a:solidFill>
              </a:uFill>
              <a:latin typeface="Copperplate"/>
              <a:ea typeface="Copperplate"/>
              <a:cs typeface="Copperplate"/>
              <a:sym typeface="Copperplate"/>
            </a:endParaRP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lang="en-IN" sz="2200" b="1" dirty="0" smtClean="0">
                <a:solidFill>
                  <a:srgbClr val="133C73"/>
                </a:solidFill>
                <a:latin typeface="Baskerville"/>
                <a:ea typeface="Baskerville"/>
                <a:cs typeface="Baskerville"/>
                <a:sym typeface="Baskerville"/>
              </a:rPr>
              <a:t>MHSRD-III</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Owners: </a:t>
            </a:r>
            <a:r>
              <a:rPr lang="en-IN" sz="2200" b="1" dirty="0" smtClean="0">
                <a:solidFill>
                  <a:srgbClr val="133C73"/>
                </a:solidFill>
                <a:latin typeface="Baskerville"/>
                <a:ea typeface="Baskerville"/>
                <a:cs typeface="Baskerville"/>
                <a:sym typeface="Baskerville"/>
              </a:rPr>
              <a:t>ONGC</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Client</a:t>
            </a:r>
            <a:r>
              <a:rPr sz="2200" b="1" dirty="0">
                <a:solidFill>
                  <a:srgbClr val="133C73"/>
                </a:solidFill>
                <a:latin typeface="Baskerville"/>
                <a:ea typeface="Baskerville"/>
                <a:cs typeface="Baskerville"/>
                <a:sym typeface="Baskerville"/>
              </a:rPr>
              <a:t>: </a:t>
            </a:r>
            <a:r>
              <a:rPr lang="en-IN" sz="2200" b="1" dirty="0" smtClean="0">
                <a:solidFill>
                  <a:srgbClr val="133C73"/>
                </a:solidFill>
                <a:latin typeface="Baskerville"/>
                <a:ea typeface="Baskerville"/>
                <a:cs typeface="Baskerville"/>
                <a:sym typeface="Baskerville"/>
              </a:rPr>
              <a:t>Sapura </a:t>
            </a:r>
            <a:r>
              <a:rPr lang="en-IN" sz="2200" b="1" dirty="0" err="1" smtClean="0">
                <a:solidFill>
                  <a:srgbClr val="133C73"/>
                </a:solidFill>
                <a:latin typeface="Baskerville"/>
                <a:ea typeface="Baskerville"/>
                <a:cs typeface="Baskerville"/>
                <a:sym typeface="Baskerville"/>
              </a:rPr>
              <a:t>Kencana</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Area applied: </a:t>
            </a:r>
            <a:r>
              <a:rPr lang="en-IN" sz="2200" b="1" dirty="0" smtClean="0">
                <a:solidFill>
                  <a:srgbClr val="133C73"/>
                </a:solidFill>
                <a:latin typeface="Baskerville"/>
                <a:ea typeface="Baskerville"/>
                <a:cs typeface="Baskerville"/>
                <a:sym typeface="Baskerville"/>
              </a:rPr>
              <a:t>11,000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smtClean="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Structure: </a:t>
            </a:r>
            <a:r>
              <a:rPr lang="en-IN" sz="2200" b="1" dirty="0" smtClean="0">
                <a:solidFill>
                  <a:srgbClr val="133C73"/>
                </a:solidFill>
                <a:latin typeface="Baskerville"/>
                <a:ea typeface="Baskerville"/>
                <a:cs typeface="Baskerville"/>
                <a:sym typeface="Baskerville"/>
              </a:rPr>
              <a:t>Cellar Decks &amp; Jacket</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Specification: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Blasting : SA3</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TSA		: </a:t>
            </a:r>
            <a:r>
              <a:rPr sz="2200" b="1" dirty="0" smtClean="0">
                <a:solidFill>
                  <a:srgbClr val="133C73"/>
                </a:solidFill>
                <a:latin typeface="Baskerville"/>
                <a:ea typeface="Baskerville"/>
                <a:cs typeface="Baskerville"/>
                <a:sym typeface="Baskerville"/>
              </a:rPr>
              <a:t>2</a:t>
            </a:r>
            <a:r>
              <a:rPr lang="en-IN" sz="2200" b="1" dirty="0" smtClean="0">
                <a:solidFill>
                  <a:srgbClr val="133C73"/>
                </a:solidFill>
                <a:latin typeface="Baskerville"/>
                <a:ea typeface="Baskerville"/>
                <a:cs typeface="Baskerville"/>
                <a:sym typeface="Baskerville"/>
              </a:rPr>
              <a:t>0</a:t>
            </a:r>
            <a:r>
              <a:rPr sz="2200" b="1" dirty="0" smtClean="0">
                <a:solidFill>
                  <a:srgbClr val="133C73"/>
                </a:solidFill>
                <a:latin typeface="Baskerville"/>
                <a:ea typeface="Baskerville"/>
                <a:cs typeface="Baskerville"/>
                <a:sym typeface="Baskerville"/>
              </a:rPr>
              <a:t>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µm </a:t>
            </a:r>
            <a:r>
              <a:rPr sz="2100" b="1" dirty="0">
                <a:solidFill>
                  <a:srgbClr val="133C73"/>
                </a:solidFill>
                <a:uFill>
                  <a:solidFill>
                    <a:srgbClr val="002060"/>
                  </a:solidFill>
                </a:uFill>
                <a:latin typeface="Baskerville SemiBold"/>
                <a:ea typeface="Baskerville SemiBold"/>
                <a:cs typeface="Baskerville SemiBold"/>
                <a:sym typeface="Baskerville SemiBold"/>
              </a:rPr>
              <a:t/>
            </a:r>
            <a:br>
              <a:rPr sz="2100" b="1" dirty="0">
                <a:solidFill>
                  <a:srgbClr val="133C73"/>
                </a:solidFill>
                <a:uFill>
                  <a:solidFill>
                    <a:srgbClr val="002060"/>
                  </a:solidFill>
                </a:uFill>
                <a:latin typeface="Baskerville SemiBold"/>
                <a:ea typeface="Baskerville SemiBold"/>
                <a:cs typeface="Baskerville SemiBold"/>
                <a:sym typeface="Baskerville SemiBold"/>
              </a:rPr>
            </a:br>
            <a:r>
              <a:rPr sz="2100" b="1" dirty="0">
                <a:solidFill>
                  <a:srgbClr val="133C73"/>
                </a:solidFill>
                <a:uFill>
                  <a:solidFill>
                    <a:srgbClr val="002060"/>
                  </a:solidFill>
                </a:uFill>
                <a:latin typeface="Baskerville SemiBold"/>
                <a:ea typeface="Baskerville SemiBold"/>
                <a:cs typeface="Baskerville SemiBold"/>
                <a:sym typeface="Baskerville SemiBold"/>
              </a:rPr>
              <a:t>	Sealer 	: </a:t>
            </a:r>
            <a:r>
              <a:rPr lang="en-IN" sz="2100" b="1" dirty="0" smtClean="0">
                <a:solidFill>
                  <a:srgbClr val="133C73"/>
                </a:solidFill>
                <a:uFill>
                  <a:solidFill>
                    <a:srgbClr val="002060"/>
                  </a:solidFill>
                </a:uFill>
                <a:latin typeface="Baskerville SemiBold"/>
                <a:ea typeface="Baskerville SemiBold"/>
                <a:cs typeface="Baskerville SemiBold"/>
                <a:sym typeface="Baskerville SemiBold"/>
              </a:rPr>
              <a:t>Epoxy Sealer</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 </a:t>
            </a:r>
            <a:endParaRPr sz="2100" b="1" dirty="0">
              <a:solidFill>
                <a:srgbClr val="133C73"/>
              </a:solidFill>
              <a:uFill>
                <a:solidFill>
                  <a:srgbClr val="002060"/>
                </a:solidFill>
              </a:uFill>
              <a:latin typeface="Baskerville SemiBold"/>
              <a:ea typeface="Baskerville SemiBold"/>
              <a:cs typeface="Baskerville SemiBold"/>
              <a:sym typeface="Baskerville SemiBold"/>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Special efforts: </a:t>
            </a:r>
            <a:r>
              <a:rPr lang="en-IN" sz="2200" b="1" dirty="0" smtClean="0">
                <a:solidFill>
                  <a:srgbClr val="133C73"/>
                </a:solidFill>
                <a:latin typeface="Baskerville"/>
                <a:ea typeface="Baskerville"/>
                <a:cs typeface="Baskerville"/>
                <a:sym typeface="Baskerville"/>
              </a:rPr>
              <a:t>Different structures for different modules were setup and run concurrently to deliver the project on fast track basis. Additional team for chamber application </a:t>
            </a:r>
            <a:r>
              <a:rPr lang="en-IN" sz="2200" b="1" dirty="0" err="1" smtClean="0">
                <a:solidFill>
                  <a:srgbClr val="133C73"/>
                </a:solidFill>
                <a:latin typeface="Baskerville"/>
                <a:ea typeface="Baskerville"/>
                <a:cs typeface="Baskerville"/>
                <a:sym typeface="Baskerville"/>
              </a:rPr>
              <a:t>thoughout</a:t>
            </a:r>
            <a:r>
              <a:rPr lang="en-IN" sz="2200" b="1" dirty="0" smtClean="0">
                <a:solidFill>
                  <a:srgbClr val="133C73"/>
                </a:solidFill>
                <a:latin typeface="Baskerville"/>
                <a:ea typeface="Baskerville"/>
                <a:cs typeface="Baskerville"/>
                <a:sym typeface="Baskerville"/>
              </a:rPr>
              <a:t> the project duration.</a:t>
            </a:r>
            <a:endParaRPr sz="2200" b="1" dirty="0">
              <a:solidFill>
                <a:srgbClr val="133C73"/>
              </a:solidFill>
              <a:latin typeface="Baskerville"/>
              <a:ea typeface="Baskerville"/>
              <a:cs typeface="Baskerville"/>
              <a:sym typeface="Baskerville"/>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402" r="37474" b="2984"/>
          <a:stretch/>
        </p:blipFill>
        <p:spPr>
          <a:xfrm>
            <a:off x="347437" y="2312379"/>
            <a:ext cx="6037230" cy="597666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P</a:t>
            </a:r>
            <a:r>
              <a:rPr sz="3413" b="1" cap="all" dirty="0">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lang="en-IN" sz="2900" cap="all" dirty="0" smtClean="0">
                <a:solidFill>
                  <a:srgbClr val="133C73"/>
                </a:solidFill>
                <a:uFill>
                  <a:solidFill>
                    <a:srgbClr val="002060"/>
                  </a:solidFill>
                </a:uFill>
                <a:latin typeface="Copperplate"/>
                <a:ea typeface="Copperplate"/>
                <a:cs typeface="Copperplate"/>
                <a:sym typeface="Copperplate"/>
              </a:rPr>
              <a:t>MALIKAI TLP PROJECT – SHELL</a:t>
            </a:r>
            <a:endParaRPr sz="2900" cap="all" dirty="0">
              <a:solidFill>
                <a:srgbClr val="133C73"/>
              </a:solidFill>
              <a:uFill>
                <a:solidFill>
                  <a:srgbClr val="002060"/>
                </a:solidFill>
              </a:uFill>
              <a:latin typeface="Copperplate"/>
              <a:ea typeface="Copperplate"/>
              <a:cs typeface="Copperplate"/>
              <a:sym typeface="Copperplate"/>
            </a:endParaRP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lang="en-IN" sz="2200" b="1" dirty="0" smtClean="0">
                <a:solidFill>
                  <a:srgbClr val="133C73"/>
                </a:solidFill>
                <a:latin typeface="Baskerville"/>
                <a:ea typeface="Baskerville"/>
                <a:cs typeface="Baskerville"/>
                <a:sym typeface="Baskerville"/>
              </a:rPr>
              <a:t>MALIKAI TLP PROJECT</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Owners: </a:t>
            </a:r>
            <a:r>
              <a:rPr lang="en-IN" sz="2200" b="1" dirty="0" smtClean="0">
                <a:solidFill>
                  <a:srgbClr val="133C73"/>
                </a:solidFill>
                <a:latin typeface="Baskerville"/>
                <a:ea typeface="Baskerville"/>
                <a:cs typeface="Baskerville"/>
                <a:sym typeface="Baskerville"/>
              </a:rPr>
              <a:t>SHELL</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Client</a:t>
            </a:r>
            <a:r>
              <a:rPr sz="2200" b="1" dirty="0">
                <a:solidFill>
                  <a:srgbClr val="133C73"/>
                </a:solidFill>
                <a:latin typeface="Baskerville"/>
                <a:ea typeface="Baskerville"/>
                <a:cs typeface="Baskerville"/>
                <a:sym typeface="Baskerville"/>
              </a:rPr>
              <a:t>: </a:t>
            </a:r>
            <a:r>
              <a:rPr lang="en-IN" sz="2200" b="1" dirty="0" smtClean="0">
                <a:solidFill>
                  <a:srgbClr val="133C73"/>
                </a:solidFill>
                <a:latin typeface="Baskerville"/>
                <a:ea typeface="Baskerville"/>
                <a:cs typeface="Baskerville"/>
                <a:sym typeface="Baskerville"/>
              </a:rPr>
              <a:t>MMHE</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Area applied: </a:t>
            </a:r>
            <a:r>
              <a:rPr lang="en-IN" sz="2200" b="1" dirty="0" smtClean="0">
                <a:solidFill>
                  <a:srgbClr val="133C73"/>
                </a:solidFill>
                <a:latin typeface="Baskerville"/>
                <a:ea typeface="Baskerville"/>
                <a:cs typeface="Baskerville"/>
                <a:sym typeface="Baskerville"/>
              </a:rPr>
              <a:t>744</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smtClean="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Structure: </a:t>
            </a:r>
            <a:r>
              <a:rPr lang="en-IN" sz="2200" b="1" dirty="0" smtClean="0">
                <a:solidFill>
                  <a:srgbClr val="133C73"/>
                </a:solidFill>
                <a:latin typeface="Baskerville"/>
                <a:ea typeface="Baskerville"/>
                <a:cs typeface="Baskerville"/>
                <a:sym typeface="Baskerville"/>
              </a:rPr>
              <a:t>Driven Pile</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Specification: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Blasting : SA3</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TSA		: </a:t>
            </a:r>
            <a:r>
              <a:rPr sz="2200" b="1" dirty="0" smtClean="0">
                <a:solidFill>
                  <a:srgbClr val="133C73"/>
                </a:solidFill>
                <a:latin typeface="Baskerville"/>
                <a:ea typeface="Baskerville"/>
                <a:cs typeface="Baskerville"/>
                <a:sym typeface="Baskerville"/>
              </a:rPr>
              <a:t>2</a:t>
            </a:r>
            <a:r>
              <a:rPr lang="en-IN" sz="2200" b="1" dirty="0" smtClean="0">
                <a:solidFill>
                  <a:srgbClr val="133C73"/>
                </a:solidFill>
                <a:latin typeface="Baskerville"/>
                <a:ea typeface="Baskerville"/>
                <a:cs typeface="Baskerville"/>
                <a:sym typeface="Baskerville"/>
              </a:rPr>
              <a:t>50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µm </a:t>
            </a:r>
            <a:r>
              <a:rPr sz="2100" b="1" dirty="0">
                <a:solidFill>
                  <a:srgbClr val="133C73"/>
                </a:solidFill>
                <a:uFill>
                  <a:solidFill>
                    <a:srgbClr val="002060"/>
                  </a:solidFill>
                </a:uFill>
                <a:latin typeface="Baskerville SemiBold"/>
                <a:ea typeface="Baskerville SemiBold"/>
                <a:cs typeface="Baskerville SemiBold"/>
                <a:sym typeface="Baskerville SemiBold"/>
              </a:rPr>
              <a:t/>
            </a:r>
            <a:br>
              <a:rPr sz="2100" b="1" dirty="0">
                <a:solidFill>
                  <a:srgbClr val="133C73"/>
                </a:solidFill>
                <a:uFill>
                  <a:solidFill>
                    <a:srgbClr val="002060"/>
                  </a:solidFill>
                </a:uFill>
                <a:latin typeface="Baskerville SemiBold"/>
                <a:ea typeface="Baskerville SemiBold"/>
                <a:cs typeface="Baskerville SemiBold"/>
                <a:sym typeface="Baskerville SemiBold"/>
              </a:rPr>
            </a:br>
            <a:r>
              <a:rPr sz="2100" b="1" dirty="0">
                <a:solidFill>
                  <a:srgbClr val="133C73"/>
                </a:solidFill>
                <a:uFill>
                  <a:solidFill>
                    <a:srgbClr val="002060"/>
                  </a:solidFill>
                </a:uFill>
                <a:latin typeface="Baskerville SemiBold"/>
                <a:ea typeface="Baskerville SemiBold"/>
                <a:cs typeface="Baskerville SemiBold"/>
                <a:sym typeface="Baskerville SemiBold"/>
              </a:rPr>
              <a:t>	Sealer 	: </a:t>
            </a:r>
            <a:r>
              <a:rPr lang="en-IN" sz="2100" b="1" dirty="0" smtClean="0">
                <a:solidFill>
                  <a:srgbClr val="133C73"/>
                </a:solidFill>
                <a:uFill>
                  <a:solidFill>
                    <a:srgbClr val="002060"/>
                  </a:solidFill>
                </a:uFill>
                <a:latin typeface="Baskerville SemiBold"/>
                <a:ea typeface="Baskerville SemiBold"/>
                <a:cs typeface="Baskerville SemiBold"/>
                <a:sym typeface="Baskerville SemiBold"/>
              </a:rPr>
              <a:t>Epoxy Sealer</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 </a:t>
            </a:r>
            <a:endParaRPr sz="2100" b="1" dirty="0">
              <a:solidFill>
                <a:srgbClr val="133C73"/>
              </a:solidFill>
              <a:uFill>
                <a:solidFill>
                  <a:srgbClr val="002060"/>
                </a:solidFill>
              </a:uFill>
              <a:latin typeface="Baskerville SemiBold"/>
              <a:ea typeface="Baskerville SemiBold"/>
              <a:cs typeface="Baskerville SemiBold"/>
              <a:sym typeface="Baskerville SemiBold"/>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Special </a:t>
            </a:r>
            <a:r>
              <a:rPr sz="2200" b="1" dirty="0" smtClean="0">
                <a:solidFill>
                  <a:srgbClr val="133C73"/>
                </a:solidFill>
                <a:latin typeface="Baskerville"/>
                <a:ea typeface="Baskerville"/>
                <a:cs typeface="Baskerville"/>
                <a:sym typeface="Baskerville"/>
              </a:rPr>
              <a:t>efforts:</a:t>
            </a:r>
            <a:r>
              <a:rPr lang="en-IN" sz="2200" b="1" dirty="0" smtClean="0">
                <a:solidFill>
                  <a:srgbClr val="133C73"/>
                </a:solidFill>
                <a:latin typeface="Baskerville"/>
                <a:ea typeface="Baskerville"/>
                <a:cs typeface="Baskerville"/>
                <a:sym typeface="Baskerville"/>
              </a:rPr>
              <a:t>The weld seams of 8 driven piles and the receptacle connectors were applied. The length of the pile posed challenges for internal application. Additional capable length and the machine were setup inside the pile itself during application.</a:t>
            </a:r>
            <a:endParaRPr sz="2200" b="1" dirty="0">
              <a:solidFill>
                <a:srgbClr val="133C73"/>
              </a:solidFill>
              <a:latin typeface="Baskerville"/>
              <a:ea typeface="Baskerville"/>
              <a:cs typeface="Baskerville"/>
              <a:sym typeface="Baskerville"/>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3622"/>
          <a:stretch/>
        </p:blipFill>
        <p:spPr>
          <a:xfrm>
            <a:off x="707886" y="1444552"/>
            <a:ext cx="5434474" cy="7823623"/>
          </a:xfrm>
          <a:prstGeom prst="rect">
            <a:avLst/>
          </a:prstGeom>
        </p:spPr>
      </p:pic>
    </p:spTree>
    <p:extLst>
      <p:ext uri="{BB962C8B-B14F-4D97-AF65-F5344CB8AC3E}">
        <p14:creationId xmlns:p14="http://schemas.microsoft.com/office/powerpoint/2010/main" val="3415151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P</a:t>
            </a:r>
            <a:r>
              <a:rPr sz="3413" b="1" cap="all" dirty="0">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lang="en-IN" sz="2900" cap="all" dirty="0" smtClean="0">
                <a:solidFill>
                  <a:srgbClr val="133C73"/>
                </a:solidFill>
                <a:uFill>
                  <a:solidFill>
                    <a:srgbClr val="002060"/>
                  </a:solidFill>
                </a:uFill>
                <a:latin typeface="Copperplate"/>
                <a:ea typeface="Copperplate"/>
                <a:cs typeface="Copperplate"/>
                <a:sym typeface="Copperplate"/>
              </a:rPr>
              <a:t>WHEATSTONE - CHEVRON</a:t>
            </a:r>
            <a:endParaRPr sz="2900" cap="all" dirty="0">
              <a:solidFill>
                <a:srgbClr val="133C73"/>
              </a:solidFill>
              <a:uFill>
                <a:solidFill>
                  <a:srgbClr val="002060"/>
                </a:solidFill>
              </a:uFill>
              <a:latin typeface="Copperplate"/>
              <a:ea typeface="Copperplate"/>
              <a:cs typeface="Copperplate"/>
              <a:sym typeface="Copperplate"/>
            </a:endParaRP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lang="en-IN" sz="2200" b="1" dirty="0" smtClean="0">
                <a:solidFill>
                  <a:srgbClr val="133C73"/>
                </a:solidFill>
                <a:latin typeface="Baskerville"/>
                <a:ea typeface="Baskerville"/>
                <a:cs typeface="Baskerville"/>
                <a:sym typeface="Baskerville"/>
              </a:rPr>
              <a:t>WHEATSTONE PROJECT</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Owner: </a:t>
            </a:r>
            <a:r>
              <a:rPr lang="en-IN" sz="2200" b="1" dirty="0" smtClean="0">
                <a:solidFill>
                  <a:srgbClr val="133C73"/>
                </a:solidFill>
                <a:latin typeface="Baskerville"/>
                <a:ea typeface="Baskerville"/>
                <a:cs typeface="Baskerville"/>
                <a:sym typeface="Baskerville"/>
              </a:rPr>
              <a:t>CHEVRON</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Client</a:t>
            </a:r>
            <a:r>
              <a:rPr sz="2200" b="1" dirty="0">
                <a:solidFill>
                  <a:srgbClr val="133C73"/>
                </a:solidFill>
                <a:latin typeface="Baskerville"/>
                <a:ea typeface="Baskerville"/>
                <a:cs typeface="Baskerville"/>
                <a:sym typeface="Baskerville"/>
              </a:rPr>
              <a:t>: </a:t>
            </a:r>
            <a:r>
              <a:rPr lang="en-IN" sz="2200" b="1" dirty="0" smtClean="0">
                <a:solidFill>
                  <a:srgbClr val="133C73"/>
                </a:solidFill>
                <a:latin typeface="Baskerville"/>
                <a:ea typeface="Baskerville"/>
                <a:cs typeface="Baskerville"/>
                <a:sym typeface="Baskerville"/>
              </a:rPr>
              <a:t>Sapura </a:t>
            </a:r>
            <a:r>
              <a:rPr lang="en-IN" sz="2200" b="1" dirty="0" err="1" smtClean="0">
                <a:solidFill>
                  <a:srgbClr val="133C73"/>
                </a:solidFill>
                <a:latin typeface="Baskerville"/>
                <a:ea typeface="Baskerville"/>
                <a:cs typeface="Baskerville"/>
                <a:sym typeface="Baskerville"/>
              </a:rPr>
              <a:t>Kencana</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Area applied: </a:t>
            </a:r>
            <a:r>
              <a:rPr lang="en-IN" sz="2200" b="1" dirty="0" smtClean="0">
                <a:solidFill>
                  <a:srgbClr val="133C73"/>
                </a:solidFill>
                <a:latin typeface="Baskerville"/>
                <a:ea typeface="Baskerville"/>
                <a:cs typeface="Baskerville"/>
                <a:sym typeface="Baskerville"/>
              </a:rPr>
              <a:t>120</a:t>
            </a:r>
            <a:r>
              <a:rPr sz="2200" b="1" dirty="0" smtClean="0">
                <a:solidFill>
                  <a:srgbClr val="133C73"/>
                </a:solidFill>
                <a:latin typeface="Baskerville"/>
                <a:ea typeface="Baskerville"/>
                <a:cs typeface="Baskerville"/>
                <a:sym typeface="Baskerville"/>
              </a:rPr>
              <a:t>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smtClean="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Structure: </a:t>
            </a:r>
            <a:r>
              <a:rPr lang="en-IN" sz="2200" b="1" dirty="0" smtClean="0">
                <a:solidFill>
                  <a:srgbClr val="133C73"/>
                </a:solidFill>
                <a:latin typeface="Baskerville"/>
                <a:ea typeface="Baskerville"/>
                <a:cs typeface="Baskerville"/>
                <a:sym typeface="Baskerville"/>
              </a:rPr>
              <a:t>Modules EB101 &amp; KB101</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Specification: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Blasting : </a:t>
            </a:r>
            <a:r>
              <a:rPr sz="2200" b="1" dirty="0" smtClean="0">
                <a:solidFill>
                  <a:srgbClr val="133C73"/>
                </a:solidFill>
                <a:latin typeface="Baskerville"/>
                <a:ea typeface="Baskerville"/>
                <a:cs typeface="Baskerville"/>
                <a:sym typeface="Baskerville"/>
              </a:rPr>
              <a:t>S</a:t>
            </a:r>
            <a:r>
              <a:rPr lang="en-IN" sz="2200" b="1" dirty="0" smtClean="0">
                <a:solidFill>
                  <a:srgbClr val="133C73"/>
                </a:solidFill>
                <a:latin typeface="Baskerville"/>
                <a:ea typeface="Baskerville"/>
                <a:cs typeface="Baskerville"/>
                <a:sym typeface="Baskerville"/>
              </a:rPr>
              <a:t>a 2.5</a:t>
            </a:r>
            <a:r>
              <a:rPr sz="2200" b="1" dirty="0">
                <a:solidFill>
                  <a:srgbClr val="133C73"/>
                </a:solidFill>
                <a:latin typeface="Baskerville"/>
                <a:ea typeface="Baskerville"/>
                <a:cs typeface="Baskerville"/>
                <a:sym typeface="Baskerville"/>
              </a:rPr>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TSA		: 250</a:t>
            </a:r>
            <a:r>
              <a:rPr sz="2100" b="1" dirty="0">
                <a:solidFill>
                  <a:srgbClr val="133C73"/>
                </a:solidFill>
                <a:uFill>
                  <a:solidFill>
                    <a:srgbClr val="002060"/>
                  </a:solidFill>
                </a:uFill>
                <a:latin typeface="Baskerville SemiBold"/>
                <a:ea typeface="Baskerville SemiBold"/>
                <a:cs typeface="Baskerville SemiBold"/>
                <a:sym typeface="Baskerville SemiBold"/>
              </a:rPr>
              <a:t>µm </a:t>
            </a:r>
            <a:br>
              <a:rPr sz="2100" b="1" dirty="0">
                <a:solidFill>
                  <a:srgbClr val="133C73"/>
                </a:solidFill>
                <a:uFill>
                  <a:solidFill>
                    <a:srgbClr val="002060"/>
                  </a:solidFill>
                </a:uFill>
                <a:latin typeface="Baskerville SemiBold"/>
                <a:ea typeface="Baskerville SemiBold"/>
                <a:cs typeface="Baskerville SemiBold"/>
                <a:sym typeface="Baskerville SemiBold"/>
              </a:rPr>
            </a:br>
            <a:r>
              <a:rPr sz="2100" b="1" dirty="0">
                <a:solidFill>
                  <a:srgbClr val="133C73"/>
                </a:solidFill>
                <a:uFill>
                  <a:solidFill>
                    <a:srgbClr val="002060"/>
                  </a:solidFill>
                </a:uFill>
                <a:latin typeface="Baskerville SemiBold"/>
                <a:ea typeface="Baskerville SemiBold"/>
                <a:cs typeface="Baskerville SemiBold"/>
                <a:sym typeface="Baskerville SemiBold"/>
              </a:rPr>
              <a:t>	Sealer 	: Silicone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a:t>
            </a: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Special efforts: </a:t>
            </a:r>
            <a:r>
              <a:rPr lang="en-IN" sz="2200" b="1" dirty="0" smtClean="0">
                <a:solidFill>
                  <a:srgbClr val="133C73"/>
                </a:solidFill>
                <a:latin typeface="Baskerville"/>
                <a:ea typeface="Baskerville"/>
                <a:cs typeface="Baskerville"/>
                <a:sym typeface="Baskerville"/>
              </a:rPr>
              <a:t>Machines were loaded onto the module to facilitate ease of application.</a:t>
            </a:r>
            <a:endParaRPr sz="2200" b="1" dirty="0">
              <a:solidFill>
                <a:srgbClr val="133C73"/>
              </a:solidFill>
              <a:latin typeface="Baskerville"/>
              <a:ea typeface="Baskerville"/>
              <a:cs typeface="Baskerville"/>
              <a:sym typeface="Baskerville"/>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3147" t="7349" r="21752" b="2248"/>
          <a:stretch/>
        </p:blipFill>
        <p:spPr>
          <a:xfrm>
            <a:off x="597744" y="2266412"/>
            <a:ext cx="5383192" cy="6066772"/>
          </a:xfrm>
          <a:prstGeom prst="rect">
            <a:avLst/>
          </a:prstGeom>
        </p:spPr>
      </p:pic>
    </p:spTree>
    <p:extLst>
      <p:ext uri="{BB962C8B-B14F-4D97-AF65-F5344CB8AC3E}">
        <p14:creationId xmlns:p14="http://schemas.microsoft.com/office/powerpoint/2010/main" val="4254684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P</a:t>
            </a:r>
            <a:r>
              <a:rPr sz="3413" b="1" cap="all" dirty="0">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lang="en-IN" sz="2900" cap="all" dirty="0" smtClean="0">
                <a:solidFill>
                  <a:srgbClr val="133C73"/>
                </a:solidFill>
                <a:uFill>
                  <a:solidFill>
                    <a:srgbClr val="002060"/>
                  </a:solidFill>
                </a:uFill>
                <a:latin typeface="Copperplate"/>
                <a:ea typeface="Copperplate"/>
                <a:cs typeface="Copperplate"/>
                <a:sym typeface="Copperplate"/>
              </a:rPr>
              <a:t>SK316 - PETRONAS</a:t>
            </a:r>
            <a:endParaRPr sz="2900" cap="all" dirty="0">
              <a:solidFill>
                <a:srgbClr val="133C73"/>
              </a:solidFill>
              <a:uFill>
                <a:solidFill>
                  <a:srgbClr val="002060"/>
                </a:solidFill>
              </a:uFill>
              <a:latin typeface="Copperplate"/>
              <a:ea typeface="Copperplate"/>
              <a:cs typeface="Copperplate"/>
              <a:sym typeface="Copperplate"/>
            </a:endParaRP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lang="en-IN" sz="2200" b="1" dirty="0" smtClean="0">
                <a:solidFill>
                  <a:srgbClr val="133C73"/>
                </a:solidFill>
                <a:latin typeface="Baskerville"/>
                <a:ea typeface="Baskerville"/>
                <a:cs typeface="Baskerville"/>
                <a:sym typeface="Baskerville"/>
              </a:rPr>
              <a:t>SK316 NC3 PROJECT</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Owner: </a:t>
            </a:r>
            <a:r>
              <a:rPr lang="en-IN" sz="2200" b="1" dirty="0" smtClean="0">
                <a:solidFill>
                  <a:srgbClr val="133C73"/>
                </a:solidFill>
                <a:latin typeface="Baskerville"/>
                <a:ea typeface="Baskerville"/>
                <a:cs typeface="Baskerville"/>
                <a:sym typeface="Baskerville"/>
              </a:rPr>
              <a:t>PETRONAS</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Client</a:t>
            </a:r>
            <a:r>
              <a:rPr sz="2200" b="1" dirty="0">
                <a:solidFill>
                  <a:srgbClr val="133C73"/>
                </a:solidFill>
                <a:latin typeface="Baskerville"/>
                <a:ea typeface="Baskerville"/>
                <a:cs typeface="Baskerville"/>
                <a:sym typeface="Baskerville"/>
              </a:rPr>
              <a:t>: </a:t>
            </a:r>
            <a:r>
              <a:rPr lang="en-IN" sz="2200" b="1" dirty="0" smtClean="0">
                <a:solidFill>
                  <a:srgbClr val="133C73"/>
                </a:solidFill>
                <a:latin typeface="Baskerville"/>
                <a:ea typeface="Baskerville"/>
                <a:cs typeface="Baskerville"/>
                <a:sym typeface="Baskerville"/>
              </a:rPr>
              <a:t>MMHE</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Area applied: </a:t>
            </a:r>
            <a:r>
              <a:rPr lang="en-IN" sz="2200" b="1" dirty="0" smtClean="0">
                <a:solidFill>
                  <a:srgbClr val="133C73"/>
                </a:solidFill>
                <a:latin typeface="Baskerville"/>
                <a:ea typeface="Baskerville"/>
                <a:cs typeface="Baskerville"/>
                <a:sym typeface="Baskerville"/>
              </a:rPr>
              <a:t>240</a:t>
            </a:r>
            <a:r>
              <a:rPr sz="2200" b="1" dirty="0" smtClean="0">
                <a:solidFill>
                  <a:srgbClr val="133C73"/>
                </a:solidFill>
                <a:latin typeface="Baskerville"/>
                <a:ea typeface="Baskerville"/>
                <a:cs typeface="Baskerville"/>
                <a:sym typeface="Baskerville"/>
              </a:rPr>
              <a:t>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smtClean="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Structure: </a:t>
            </a:r>
            <a:r>
              <a:rPr lang="en-IN" sz="2200" b="1" dirty="0" smtClean="0">
                <a:solidFill>
                  <a:srgbClr val="133C73"/>
                </a:solidFill>
                <a:latin typeface="Baskerville"/>
                <a:ea typeface="Baskerville"/>
                <a:cs typeface="Baskerville"/>
                <a:sym typeface="Baskerville"/>
              </a:rPr>
              <a:t>Flare Tower &amp; Pipes, CPP &amp; WHP Pipe Welds at Offshore Platform Location</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Specification: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Blasting : </a:t>
            </a:r>
            <a:r>
              <a:rPr sz="2200" b="1" dirty="0" smtClean="0">
                <a:solidFill>
                  <a:srgbClr val="133C73"/>
                </a:solidFill>
                <a:latin typeface="Baskerville"/>
                <a:ea typeface="Baskerville"/>
                <a:cs typeface="Baskerville"/>
                <a:sym typeface="Baskerville"/>
              </a:rPr>
              <a:t>S</a:t>
            </a:r>
            <a:r>
              <a:rPr lang="en-IN" sz="2200" b="1" dirty="0" smtClean="0">
                <a:solidFill>
                  <a:srgbClr val="133C73"/>
                </a:solidFill>
                <a:latin typeface="Baskerville"/>
                <a:ea typeface="Baskerville"/>
                <a:cs typeface="Baskerville"/>
                <a:sym typeface="Baskerville"/>
              </a:rPr>
              <a:t>a 2.5</a:t>
            </a:r>
            <a:r>
              <a:rPr sz="2200" b="1" dirty="0">
                <a:solidFill>
                  <a:srgbClr val="133C73"/>
                </a:solidFill>
                <a:latin typeface="Baskerville"/>
                <a:ea typeface="Baskerville"/>
                <a:cs typeface="Baskerville"/>
                <a:sym typeface="Baskerville"/>
              </a:rPr>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TSA		: 250</a:t>
            </a:r>
            <a:r>
              <a:rPr sz="2100" b="1" dirty="0">
                <a:solidFill>
                  <a:srgbClr val="133C73"/>
                </a:solidFill>
                <a:uFill>
                  <a:solidFill>
                    <a:srgbClr val="002060"/>
                  </a:solidFill>
                </a:uFill>
                <a:latin typeface="Baskerville SemiBold"/>
                <a:ea typeface="Baskerville SemiBold"/>
                <a:cs typeface="Baskerville SemiBold"/>
                <a:sym typeface="Baskerville SemiBold"/>
              </a:rPr>
              <a:t>µm </a:t>
            </a:r>
            <a:br>
              <a:rPr sz="2100" b="1" dirty="0">
                <a:solidFill>
                  <a:srgbClr val="133C73"/>
                </a:solidFill>
                <a:uFill>
                  <a:solidFill>
                    <a:srgbClr val="002060"/>
                  </a:solidFill>
                </a:uFill>
                <a:latin typeface="Baskerville SemiBold"/>
                <a:ea typeface="Baskerville SemiBold"/>
                <a:cs typeface="Baskerville SemiBold"/>
                <a:sym typeface="Baskerville SemiBold"/>
              </a:rPr>
            </a:br>
            <a:r>
              <a:rPr sz="2100" b="1" dirty="0">
                <a:solidFill>
                  <a:srgbClr val="133C73"/>
                </a:solidFill>
                <a:uFill>
                  <a:solidFill>
                    <a:srgbClr val="002060"/>
                  </a:solidFill>
                </a:uFill>
                <a:latin typeface="Baskerville SemiBold"/>
                <a:ea typeface="Baskerville SemiBold"/>
                <a:cs typeface="Baskerville SemiBold"/>
                <a:sym typeface="Baskerville SemiBold"/>
              </a:rPr>
              <a:t>	Sealer 	: Silicone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505"/>
          <a:stretch/>
        </p:blipFill>
        <p:spPr>
          <a:xfrm>
            <a:off x="499643" y="1636440"/>
            <a:ext cx="5732817" cy="3816424"/>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 t="18128" r="9349" b="47309"/>
          <a:stretch/>
        </p:blipFill>
        <p:spPr>
          <a:xfrm>
            <a:off x="499643" y="5541221"/>
            <a:ext cx="5714725" cy="3872084"/>
          </a:xfrm>
          <a:prstGeom prst="rect">
            <a:avLst/>
          </a:prstGeom>
        </p:spPr>
      </p:pic>
    </p:spTree>
    <p:extLst>
      <p:ext uri="{BB962C8B-B14F-4D97-AF65-F5344CB8AC3E}">
        <p14:creationId xmlns:p14="http://schemas.microsoft.com/office/powerpoint/2010/main" val="10453177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P</a:t>
            </a:r>
            <a:r>
              <a:rPr sz="3413" b="1" cap="all" dirty="0">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lang="en-IN" sz="2900" cap="all" dirty="0" smtClean="0">
                <a:solidFill>
                  <a:srgbClr val="133C73"/>
                </a:solidFill>
                <a:uFill>
                  <a:solidFill>
                    <a:srgbClr val="002060"/>
                  </a:solidFill>
                </a:uFill>
                <a:latin typeface="Copperplate"/>
                <a:ea typeface="Copperplate"/>
                <a:cs typeface="Copperplate"/>
                <a:sym typeface="Copperplate"/>
              </a:rPr>
              <a:t>BESAR - PETRONAS</a:t>
            </a:r>
            <a:endParaRPr sz="2900" cap="all" dirty="0">
              <a:solidFill>
                <a:srgbClr val="133C73"/>
              </a:solidFill>
              <a:uFill>
                <a:solidFill>
                  <a:srgbClr val="002060"/>
                </a:solidFill>
              </a:uFill>
              <a:latin typeface="Copperplate"/>
              <a:ea typeface="Copperplate"/>
              <a:cs typeface="Copperplate"/>
              <a:sym typeface="Copperplate"/>
            </a:endParaRP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lang="en-IN" sz="2200" b="1" dirty="0" smtClean="0">
                <a:solidFill>
                  <a:srgbClr val="133C73"/>
                </a:solidFill>
                <a:latin typeface="Baskerville"/>
                <a:ea typeface="Baskerville"/>
                <a:cs typeface="Baskerville"/>
                <a:sym typeface="Baskerville"/>
              </a:rPr>
              <a:t>BESAR PROJECT</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Owner: </a:t>
            </a:r>
            <a:r>
              <a:rPr lang="en-IN" sz="2200" b="1" dirty="0" smtClean="0">
                <a:solidFill>
                  <a:srgbClr val="133C73"/>
                </a:solidFill>
                <a:latin typeface="Baskerville"/>
                <a:ea typeface="Baskerville"/>
                <a:cs typeface="Baskerville"/>
                <a:sym typeface="Baskerville"/>
              </a:rPr>
              <a:t>PETRONAS</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smtClean="0">
                <a:solidFill>
                  <a:srgbClr val="133C73"/>
                </a:solidFill>
                <a:latin typeface="Baskerville"/>
                <a:ea typeface="Baskerville"/>
                <a:cs typeface="Baskerville"/>
                <a:sym typeface="Baskerville"/>
              </a:rPr>
              <a:t>Client</a:t>
            </a:r>
            <a:r>
              <a:rPr sz="2200" b="1" dirty="0">
                <a:solidFill>
                  <a:srgbClr val="133C73"/>
                </a:solidFill>
                <a:latin typeface="Baskerville"/>
                <a:ea typeface="Baskerville"/>
                <a:cs typeface="Baskerville"/>
                <a:sym typeface="Baskerville"/>
              </a:rPr>
              <a:t>: </a:t>
            </a:r>
            <a:r>
              <a:rPr lang="en-IN" sz="2200" b="1" dirty="0" smtClean="0">
                <a:solidFill>
                  <a:srgbClr val="133C73"/>
                </a:solidFill>
                <a:latin typeface="Baskerville"/>
                <a:ea typeface="Baskerville"/>
                <a:cs typeface="Baskerville"/>
                <a:sym typeface="Baskerville"/>
              </a:rPr>
              <a:t>MMHE</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Area applied: </a:t>
            </a:r>
            <a:r>
              <a:rPr lang="en-IN" sz="2200" b="1" dirty="0" smtClean="0">
                <a:solidFill>
                  <a:srgbClr val="133C73"/>
                </a:solidFill>
                <a:latin typeface="Baskerville"/>
                <a:ea typeface="Baskerville"/>
                <a:cs typeface="Baskerville"/>
                <a:sym typeface="Baskerville"/>
              </a:rPr>
              <a:t>80</a:t>
            </a:r>
            <a:r>
              <a:rPr sz="2200" b="1" dirty="0" smtClean="0">
                <a:solidFill>
                  <a:srgbClr val="133C73"/>
                </a:solidFill>
                <a:latin typeface="Baskerville"/>
                <a:ea typeface="Baskerville"/>
                <a:cs typeface="Baskerville"/>
                <a:sym typeface="Baskerville"/>
              </a:rPr>
              <a:t>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smtClean="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Structure: </a:t>
            </a:r>
            <a:r>
              <a:rPr lang="en-IN" sz="2200" b="1" dirty="0" smtClean="0">
                <a:solidFill>
                  <a:srgbClr val="133C73"/>
                </a:solidFill>
                <a:latin typeface="Baskerville"/>
                <a:ea typeface="Baskerville"/>
                <a:cs typeface="Baskerville"/>
                <a:sym typeface="Baskerville"/>
              </a:rPr>
              <a:t>Wellhead &amp; </a:t>
            </a:r>
            <a:r>
              <a:rPr lang="en-IN" sz="2200" b="1" dirty="0" err="1" smtClean="0">
                <a:solidFill>
                  <a:srgbClr val="133C73"/>
                </a:solidFill>
                <a:latin typeface="Baskerville"/>
                <a:ea typeface="Baskerville"/>
                <a:cs typeface="Baskerville"/>
                <a:sym typeface="Baskerville"/>
              </a:rPr>
              <a:t>Flareboom</a:t>
            </a:r>
            <a:endParaRPr sz="2200" b="1" dirty="0">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dirty="0">
                <a:solidFill>
                  <a:srgbClr val="133C73"/>
                </a:solidFill>
                <a:latin typeface="Baskerville"/>
                <a:ea typeface="Baskerville"/>
                <a:cs typeface="Baskerville"/>
                <a:sym typeface="Baskerville"/>
              </a:rPr>
              <a:t>Specification: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Blasting : </a:t>
            </a:r>
            <a:r>
              <a:rPr sz="2200" b="1" dirty="0" smtClean="0">
                <a:solidFill>
                  <a:srgbClr val="133C73"/>
                </a:solidFill>
                <a:latin typeface="Baskerville"/>
                <a:ea typeface="Baskerville"/>
                <a:cs typeface="Baskerville"/>
                <a:sym typeface="Baskerville"/>
              </a:rPr>
              <a:t>S</a:t>
            </a:r>
            <a:r>
              <a:rPr lang="en-IN" sz="2200" b="1" dirty="0" smtClean="0">
                <a:solidFill>
                  <a:srgbClr val="133C73"/>
                </a:solidFill>
                <a:latin typeface="Baskerville"/>
                <a:ea typeface="Baskerville"/>
                <a:cs typeface="Baskerville"/>
                <a:sym typeface="Baskerville"/>
              </a:rPr>
              <a:t>a 2.5</a:t>
            </a:r>
            <a:r>
              <a:rPr sz="2200" b="1" dirty="0">
                <a:solidFill>
                  <a:srgbClr val="133C73"/>
                </a:solidFill>
                <a:latin typeface="Baskerville"/>
                <a:ea typeface="Baskerville"/>
                <a:cs typeface="Baskerville"/>
                <a:sym typeface="Baskerville"/>
              </a:rPr>
              <a:t/>
            </a:r>
            <a:br>
              <a:rPr sz="2200" b="1" dirty="0">
                <a:solidFill>
                  <a:srgbClr val="133C73"/>
                </a:solidFill>
                <a:latin typeface="Baskerville"/>
                <a:ea typeface="Baskerville"/>
                <a:cs typeface="Baskerville"/>
                <a:sym typeface="Baskerville"/>
              </a:rPr>
            </a:br>
            <a:r>
              <a:rPr sz="2200" b="1" dirty="0">
                <a:solidFill>
                  <a:srgbClr val="133C73"/>
                </a:solidFill>
                <a:latin typeface="Baskerville"/>
                <a:ea typeface="Baskerville"/>
                <a:cs typeface="Baskerville"/>
                <a:sym typeface="Baskerville"/>
              </a:rPr>
              <a:t>	TSA		: 250</a:t>
            </a:r>
            <a:r>
              <a:rPr sz="2100" b="1" dirty="0">
                <a:solidFill>
                  <a:srgbClr val="133C73"/>
                </a:solidFill>
                <a:uFill>
                  <a:solidFill>
                    <a:srgbClr val="002060"/>
                  </a:solidFill>
                </a:uFill>
                <a:latin typeface="Baskerville SemiBold"/>
                <a:ea typeface="Baskerville SemiBold"/>
                <a:cs typeface="Baskerville SemiBold"/>
                <a:sym typeface="Baskerville SemiBold"/>
              </a:rPr>
              <a:t>µm </a:t>
            </a:r>
            <a:br>
              <a:rPr sz="2100" b="1" dirty="0">
                <a:solidFill>
                  <a:srgbClr val="133C73"/>
                </a:solidFill>
                <a:uFill>
                  <a:solidFill>
                    <a:srgbClr val="002060"/>
                  </a:solidFill>
                </a:uFill>
                <a:latin typeface="Baskerville SemiBold"/>
                <a:ea typeface="Baskerville SemiBold"/>
                <a:cs typeface="Baskerville SemiBold"/>
                <a:sym typeface="Baskerville SemiBold"/>
              </a:rPr>
            </a:br>
            <a:r>
              <a:rPr sz="2100" b="1" dirty="0">
                <a:solidFill>
                  <a:srgbClr val="133C73"/>
                </a:solidFill>
                <a:uFill>
                  <a:solidFill>
                    <a:srgbClr val="002060"/>
                  </a:solidFill>
                </a:uFill>
                <a:latin typeface="Baskerville SemiBold"/>
                <a:ea typeface="Baskerville SemiBold"/>
                <a:cs typeface="Baskerville SemiBold"/>
                <a:sym typeface="Baskerville SemiBold"/>
              </a:rPr>
              <a:t>	Sealer 	: Silicone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2712" b="17070"/>
          <a:stretch/>
        </p:blipFill>
        <p:spPr>
          <a:xfrm>
            <a:off x="843163" y="2570987"/>
            <a:ext cx="5488718" cy="5873408"/>
          </a:xfrm>
          <a:prstGeom prst="rect">
            <a:avLst/>
          </a:prstGeom>
        </p:spPr>
      </p:pic>
    </p:spTree>
    <p:extLst>
      <p:ext uri="{BB962C8B-B14F-4D97-AF65-F5344CB8AC3E}">
        <p14:creationId xmlns:p14="http://schemas.microsoft.com/office/powerpoint/2010/main" val="4996786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nsertedImage-1.jpg"/>
          <p:cNvPicPr/>
          <p:nvPr/>
        </p:nvPicPr>
        <p:blipFill>
          <a:blip r:embed="rId3">
            <a:alphaModFix amt="44000"/>
            <a:extLst/>
          </a:blip>
          <a:srcRect l="35538" t="26070" r="27373" b="36841"/>
          <a:stretch>
            <a:fillRect/>
          </a:stretch>
        </p:blipFill>
        <p:spPr>
          <a:xfrm>
            <a:off x="-130" y="0"/>
            <a:ext cx="13004872" cy="9753652"/>
          </a:xfrm>
          <a:prstGeom prst="rect">
            <a:avLst/>
          </a:prstGeom>
          <a:ln w="12700">
            <a:miter lim="400000"/>
          </a:ln>
        </p:spPr>
      </p:pic>
      <p:sp>
        <p:nvSpPr>
          <p:cNvPr id="30" name="Shape 30"/>
          <p:cNvSpPr/>
          <p:nvPr/>
        </p:nvSpPr>
        <p:spPr>
          <a:xfrm flipH="1">
            <a:off x="3366052" y="1164387"/>
            <a:ext cx="9638751" cy="1"/>
          </a:xfrm>
          <a:prstGeom prst="line">
            <a:avLst/>
          </a:prstGeom>
          <a:solidFill>
            <a:srgbClr val="000000">
              <a:alpha val="0"/>
            </a:srgbClr>
          </a:solidFill>
          <a:ln w="27093" cap="rnd">
            <a:solidFill>
              <a:srgbClr val="133C73"/>
            </a:solidFill>
            <a:round/>
          </a:ln>
        </p:spPr>
        <p:txBody>
          <a:bodyPr lIns="0" tIns="0" rIns="0" bIns="0"/>
          <a:lstStyle/>
          <a:p>
            <a:pPr lvl="0" algn="l" defTabSz="457200">
              <a:defRPr sz="1200">
                <a:latin typeface="Helvetica"/>
                <a:ea typeface="Helvetica"/>
                <a:cs typeface="Helvetica"/>
                <a:sym typeface="Helvetica"/>
              </a:defRPr>
            </a:pPr>
            <a:endParaRPr/>
          </a:p>
        </p:txBody>
      </p:sp>
      <p:pic>
        <p:nvPicPr>
          <p:cNvPr id="31" name="pasted-image.png"/>
          <p:cNvPicPr/>
          <p:nvPr/>
        </p:nvPicPr>
        <p:blipFill>
          <a:blip r:embed="rId4">
            <a:extLst/>
          </a:blip>
          <a:stretch>
            <a:fillRect/>
          </a:stretch>
        </p:blipFill>
        <p:spPr>
          <a:xfrm>
            <a:off x="63020" y="72390"/>
            <a:ext cx="2474920" cy="1145894"/>
          </a:xfrm>
          <a:prstGeom prst="rect">
            <a:avLst/>
          </a:prstGeom>
          <a:ln w="12700">
            <a:miter lim="400000"/>
          </a:ln>
        </p:spPr>
      </p:pic>
      <p:sp>
        <p:nvSpPr>
          <p:cNvPr id="32" name="Shape 32"/>
          <p:cNvSpPr/>
          <p:nvPr/>
        </p:nvSpPr>
        <p:spPr>
          <a:xfrm rot="21588809">
            <a:off x="4436629" y="153987"/>
            <a:ext cx="8273593" cy="9826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Autofit/>
          </a:bodyPr>
          <a:lstStyle>
            <a:lvl1pPr algn="r">
              <a:spcBef>
                <a:spcPts val="4200"/>
              </a:spcBef>
              <a:defRPr sz="3100" b="1">
                <a:solidFill>
                  <a:srgbClr val="133C73"/>
                </a:solidFill>
                <a:latin typeface="Copperplate"/>
                <a:ea typeface="Copperplate"/>
                <a:cs typeface="Copperplate"/>
                <a:sym typeface="Copperplate"/>
              </a:defRPr>
            </a:lvl1pPr>
          </a:lstStyle>
          <a:p>
            <a:pPr lvl="0">
              <a:defRPr sz="1800" b="0">
                <a:solidFill>
                  <a:srgbClr val="000000"/>
                </a:solidFill>
              </a:defRPr>
            </a:pPr>
            <a:r>
              <a:rPr sz="2800" dirty="0">
                <a:solidFill>
                  <a:srgbClr val="133C73"/>
                </a:solidFill>
                <a:latin typeface="Copperplate Gothic Bold" pitchFamily="34" charset="0"/>
              </a:rPr>
              <a:t>Comprehensive Solutions For Marine and Oil &amp; Gas Corrosion Control</a:t>
            </a:r>
          </a:p>
        </p:txBody>
      </p:sp>
      <p:sp>
        <p:nvSpPr>
          <p:cNvPr id="33" name="Shape 33"/>
          <p:cNvSpPr/>
          <p:nvPr/>
        </p:nvSpPr>
        <p:spPr>
          <a:xfrm>
            <a:off x="726606" y="1802013"/>
            <a:ext cx="11125201" cy="5207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lnSpcReduction="10000"/>
          </a:bodyPr>
          <a:lstStyle/>
          <a:p>
            <a:pPr lvl="0" algn="just">
              <a:spcBef>
                <a:spcPts val="4200"/>
              </a:spcBef>
              <a:defRPr sz="1800"/>
            </a:pPr>
            <a:r>
              <a:rPr sz="2200" b="1" dirty="0">
                <a:solidFill>
                  <a:srgbClr val="133C73"/>
                </a:solidFill>
                <a:latin typeface="Baskerville"/>
                <a:ea typeface="Baskerville"/>
                <a:cs typeface="Baskerville"/>
                <a:sym typeface="Baskerville"/>
              </a:rPr>
              <a:t>Ash </a:t>
            </a:r>
            <a:r>
              <a:rPr sz="2200" b="1" dirty="0" smtClean="0">
                <a:solidFill>
                  <a:srgbClr val="133C73"/>
                </a:solidFill>
                <a:latin typeface="Baskerville"/>
                <a:ea typeface="Baskerville"/>
                <a:cs typeface="Baskerville"/>
                <a:sym typeface="Baskerville"/>
              </a:rPr>
              <a:t>Marine</a:t>
            </a:r>
            <a:r>
              <a:rPr lang="en-GB" sz="2200" b="1" dirty="0" smtClean="0">
                <a:solidFill>
                  <a:srgbClr val="133C73"/>
                </a:solidFill>
                <a:latin typeface="Baskerville"/>
                <a:ea typeface="Baskerville"/>
                <a:cs typeface="Baskerville"/>
                <a:sym typeface="Baskerville"/>
              </a:rPr>
              <a:t> has been </a:t>
            </a:r>
            <a:r>
              <a:rPr sz="2200" b="1" dirty="0" smtClean="0">
                <a:solidFill>
                  <a:srgbClr val="133C73"/>
                </a:solidFill>
                <a:latin typeface="Baskerville"/>
                <a:ea typeface="Baskerville"/>
                <a:cs typeface="Baskerville"/>
                <a:sym typeface="Baskerville"/>
              </a:rPr>
              <a:t>providing </a:t>
            </a:r>
            <a:r>
              <a:rPr sz="2200" b="1" dirty="0">
                <a:solidFill>
                  <a:srgbClr val="133C73"/>
                </a:solidFill>
                <a:latin typeface="Baskerville"/>
                <a:ea typeface="Baskerville"/>
                <a:cs typeface="Baskerville"/>
                <a:sym typeface="Baskerville"/>
              </a:rPr>
              <a:t>innovative, economical and high quality abrasive blasting, thermal metal spray and painting </a:t>
            </a:r>
            <a:r>
              <a:rPr sz="2200" b="1" dirty="0" smtClean="0">
                <a:solidFill>
                  <a:srgbClr val="133C73"/>
                </a:solidFill>
                <a:latin typeface="Baskerville"/>
                <a:ea typeface="Baskerville"/>
                <a:cs typeface="Baskerville"/>
                <a:sym typeface="Baskerville"/>
              </a:rPr>
              <a:t>solutions</a:t>
            </a:r>
            <a:r>
              <a:rPr lang="en-GB" sz="2200" b="1" dirty="0" smtClean="0">
                <a:solidFill>
                  <a:srgbClr val="133C73"/>
                </a:solidFill>
                <a:latin typeface="Baskerville"/>
                <a:ea typeface="Baskerville"/>
                <a:cs typeface="Baskerville"/>
                <a:sym typeface="Baskerville"/>
              </a:rPr>
              <a:t> to the maritime, petrochemical, downstream and upstream sectors for over a decade since its inception in 2006</a:t>
            </a:r>
            <a:endParaRPr sz="2200" b="1" dirty="0">
              <a:solidFill>
                <a:srgbClr val="133C73"/>
              </a:solidFill>
              <a:latin typeface="Baskerville"/>
              <a:ea typeface="Baskerville"/>
              <a:cs typeface="Baskerville"/>
              <a:sym typeface="Baskerville"/>
            </a:endParaRPr>
          </a:p>
          <a:p>
            <a:pPr lvl="0" algn="just">
              <a:spcBef>
                <a:spcPts val="4200"/>
              </a:spcBef>
              <a:defRPr sz="1800"/>
            </a:pPr>
            <a:r>
              <a:rPr sz="2200" b="1" dirty="0">
                <a:solidFill>
                  <a:srgbClr val="133C73"/>
                </a:solidFill>
                <a:latin typeface="Baskerville"/>
                <a:ea typeface="Baskerville"/>
                <a:cs typeface="Baskerville"/>
                <a:sym typeface="Baskerville"/>
              </a:rPr>
              <a:t>Our core expertise is in abrasive blasting and thermal spray applications.</a:t>
            </a:r>
          </a:p>
          <a:p>
            <a:pPr lvl="0" algn="just">
              <a:spcBef>
                <a:spcPts val="4200"/>
              </a:spcBef>
              <a:defRPr sz="1800"/>
            </a:pPr>
            <a:r>
              <a:rPr sz="2200" b="1" dirty="0">
                <a:solidFill>
                  <a:srgbClr val="133C73"/>
                </a:solidFill>
                <a:latin typeface="Baskerville"/>
                <a:ea typeface="Baskerville"/>
                <a:cs typeface="Baskerville"/>
                <a:sym typeface="Baskerville"/>
              </a:rPr>
              <a:t>We have invested in our own research and development to continually identify new and improved blasting &amp; coating processes to improve productivity and quality.</a:t>
            </a:r>
          </a:p>
          <a:p>
            <a:pPr lvl="0" algn="just">
              <a:spcBef>
                <a:spcPts val="4200"/>
              </a:spcBef>
              <a:defRPr sz="1800"/>
            </a:pPr>
            <a:r>
              <a:rPr sz="2200" b="1" dirty="0">
                <a:solidFill>
                  <a:srgbClr val="133C73"/>
                </a:solidFill>
                <a:latin typeface="Baskerville"/>
                <a:ea typeface="Baskerville"/>
                <a:cs typeface="Baskerville"/>
                <a:sym typeface="Baskerville"/>
              </a:rPr>
              <a:t>We are a company dedicated to the success of every customer and associate. Our aim is to delight our customers with complete satisfaction through competitive pricing, fast delivery, outstanding technical performance and superb reliability for all our services.</a:t>
            </a:r>
          </a:p>
        </p:txBody>
      </p:sp>
      <p:grpSp>
        <p:nvGrpSpPr>
          <p:cNvPr id="39" name="Group 39"/>
          <p:cNvGrpSpPr/>
          <p:nvPr/>
        </p:nvGrpSpPr>
        <p:grpSpPr>
          <a:xfrm>
            <a:off x="577065" y="7965433"/>
            <a:ext cx="11850670" cy="1270002"/>
            <a:chOff x="0" y="0"/>
            <a:chExt cx="11850669" cy="1270001"/>
          </a:xfrm>
        </p:grpSpPr>
        <p:pic>
          <p:nvPicPr>
            <p:cNvPr id="34" name="pasted-image.png"/>
            <p:cNvPicPr/>
            <p:nvPr/>
          </p:nvPicPr>
          <p:blipFill>
            <a:blip r:embed="rId5">
              <a:extLst/>
            </a:blip>
            <a:stretch>
              <a:fillRect/>
            </a:stretch>
          </p:blipFill>
          <p:spPr>
            <a:xfrm>
              <a:off x="5569572" y="57985"/>
              <a:ext cx="1599869" cy="1025557"/>
            </a:xfrm>
            <a:prstGeom prst="rect">
              <a:avLst/>
            </a:prstGeom>
            <a:ln w="12700" cap="flat">
              <a:noFill/>
              <a:miter lim="400000"/>
            </a:ln>
            <a:effectLst/>
          </p:spPr>
        </p:pic>
        <p:pic>
          <p:nvPicPr>
            <p:cNvPr id="35" name="pasted-image.png"/>
            <p:cNvPicPr/>
            <p:nvPr/>
          </p:nvPicPr>
          <p:blipFill>
            <a:blip r:embed="rId6">
              <a:extLst/>
            </a:blip>
            <a:stretch>
              <a:fillRect/>
            </a:stretch>
          </p:blipFill>
          <p:spPr>
            <a:xfrm>
              <a:off x="7534188" y="121018"/>
              <a:ext cx="2340123" cy="1058880"/>
            </a:xfrm>
            <a:prstGeom prst="rect">
              <a:avLst/>
            </a:prstGeom>
            <a:ln w="12700" cap="flat">
              <a:noFill/>
              <a:miter lim="400000"/>
            </a:ln>
            <a:effectLst/>
          </p:spPr>
        </p:pic>
        <p:pic>
          <p:nvPicPr>
            <p:cNvPr id="36" name="pasted-image.png"/>
            <p:cNvPicPr/>
            <p:nvPr/>
          </p:nvPicPr>
          <p:blipFill>
            <a:blip r:embed="rId7">
              <a:extLst/>
            </a:blip>
            <a:stretch>
              <a:fillRect/>
            </a:stretch>
          </p:blipFill>
          <p:spPr>
            <a:xfrm>
              <a:off x="10239058" y="127795"/>
              <a:ext cx="1611612" cy="1053341"/>
            </a:xfrm>
            <a:prstGeom prst="rect">
              <a:avLst/>
            </a:prstGeom>
            <a:ln w="12700" cap="flat">
              <a:noFill/>
              <a:miter lim="400000"/>
            </a:ln>
            <a:effectLst/>
          </p:spPr>
        </p:pic>
        <p:pic>
          <p:nvPicPr>
            <p:cNvPr id="37" name="pasted-image.png"/>
            <p:cNvPicPr/>
            <p:nvPr/>
          </p:nvPicPr>
          <p:blipFill>
            <a:blip r:embed="rId8">
              <a:extLst/>
            </a:blip>
            <a:stretch>
              <a:fillRect/>
            </a:stretch>
          </p:blipFill>
          <p:spPr>
            <a:xfrm>
              <a:off x="0" y="0"/>
              <a:ext cx="2247904" cy="1270002"/>
            </a:xfrm>
            <a:prstGeom prst="rect">
              <a:avLst/>
            </a:prstGeom>
            <a:ln w="12700" cap="flat">
              <a:noFill/>
              <a:miter lim="400000"/>
            </a:ln>
            <a:effectLst/>
          </p:spPr>
        </p:pic>
        <p:pic>
          <p:nvPicPr>
            <p:cNvPr id="38" name="pasted-image.png"/>
            <p:cNvPicPr/>
            <p:nvPr/>
          </p:nvPicPr>
          <p:blipFill>
            <a:blip r:embed="rId9">
              <a:extLst/>
            </a:blip>
            <a:stretch>
              <a:fillRect/>
            </a:stretch>
          </p:blipFill>
          <p:spPr>
            <a:xfrm>
              <a:off x="2612652" y="0"/>
              <a:ext cx="2592172" cy="1139699"/>
            </a:xfrm>
            <a:prstGeom prst="rect">
              <a:avLst/>
            </a:prstGeom>
            <a:ln w="12700" cap="flat">
              <a:noFill/>
              <a:miter lim="400000"/>
            </a:ln>
            <a:effectLst/>
          </p:spPr>
        </p:pic>
      </p:grpSp>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45" name="Shape 145"/>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46" name="Shape 146"/>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Gumusut Kakap - Shell</a:t>
            </a:r>
          </a:p>
        </p:txBody>
      </p:sp>
      <p:pic>
        <p:nvPicPr>
          <p:cNvPr id="147"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48" name="InsertedImage-14.jpg"/>
          <p:cNvPicPr/>
          <p:nvPr/>
        </p:nvPicPr>
        <p:blipFill>
          <a:blip r:embed="rId5">
            <a:extLst/>
          </a:blip>
          <a:stretch>
            <a:fillRect/>
          </a:stretch>
        </p:blipFill>
        <p:spPr>
          <a:xfrm>
            <a:off x="1016208" y="1614075"/>
            <a:ext cx="5106591" cy="3420270"/>
          </a:xfrm>
          <a:prstGeom prst="rect">
            <a:avLst/>
          </a:prstGeom>
          <a:ln w="12700">
            <a:miter lim="400000"/>
          </a:ln>
          <a:effectLst>
            <a:outerShdw blurRad="254000" dist="127000" dir="5400000" rotWithShape="0">
              <a:srgbClr val="000000">
                <a:alpha val="70000"/>
              </a:srgbClr>
            </a:outerShdw>
          </a:effectLst>
        </p:spPr>
      </p:pic>
      <p:sp>
        <p:nvSpPr>
          <p:cNvPr id="149" name="Shape 149"/>
          <p:cNvSpPr/>
          <p:nvPr/>
        </p:nvSpPr>
        <p:spPr>
          <a:xfrm>
            <a:off x="6633040" y="1356074"/>
            <a:ext cx="6070601" cy="79121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Gumusut Kakap Project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MISC (subsidiary of Petronas)</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Principal: Sabah Shell Petroleum Company</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 MMHE Malaysia</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600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Seawater Caisson Pipes (internal &amp; external surfaces)</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SA3</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 </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Special efforts: Equipment was setup for semi-automatic application of blasting, TSA and sealer coating</a:t>
            </a:r>
          </a:p>
        </p:txBody>
      </p:sp>
      <p:pic>
        <p:nvPicPr>
          <p:cNvPr id="150" name="InsertedImage-15.jpg"/>
          <p:cNvPicPr/>
          <p:nvPr/>
        </p:nvPicPr>
        <p:blipFill>
          <a:blip r:embed="rId6">
            <a:extLst/>
          </a:blip>
          <a:stretch>
            <a:fillRect/>
          </a:stretch>
        </p:blipFill>
        <p:spPr>
          <a:xfrm>
            <a:off x="1016208" y="5430137"/>
            <a:ext cx="5106591" cy="3420270"/>
          </a:xfrm>
          <a:prstGeom prst="rect">
            <a:avLst/>
          </a:prstGeom>
          <a:ln w="127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494515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53" name="Shape 153"/>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54" name="Shape 154"/>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Deen Dayal field development project</a:t>
            </a:r>
          </a:p>
        </p:txBody>
      </p:sp>
      <p:pic>
        <p:nvPicPr>
          <p:cNvPr id="155"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56" name="InsertedImage-11.jpg"/>
          <p:cNvPicPr/>
          <p:nvPr/>
        </p:nvPicPr>
        <p:blipFill>
          <a:blip r:embed="rId5">
            <a:extLst/>
          </a:blip>
          <a:stretch>
            <a:fillRect/>
          </a:stretch>
        </p:blipFill>
        <p:spPr>
          <a:xfrm>
            <a:off x="696417" y="1642368"/>
            <a:ext cx="5425679" cy="6949679"/>
          </a:xfrm>
          <a:prstGeom prst="rect">
            <a:avLst/>
          </a:prstGeom>
          <a:ln w="12700">
            <a:miter lim="400000"/>
          </a:ln>
          <a:effectLst>
            <a:outerShdw blurRad="254000" dist="127000" dir="5400000" rotWithShape="0">
              <a:srgbClr val="000000">
                <a:alpha val="70000"/>
              </a:srgbClr>
            </a:outerShdw>
          </a:effectLst>
        </p:spPr>
      </p:pic>
      <p:sp>
        <p:nvSpPr>
          <p:cNvPr id="157" name="Shape 157"/>
          <p:cNvSpPr/>
          <p:nvPr/>
        </p:nvSpPr>
        <p:spPr>
          <a:xfrm>
            <a:off x="6577645" y="1701800"/>
            <a:ext cx="5905501" cy="73279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Deen Dayal Field Development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Gujarat State Petroleum Company</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Clients: Larsen &amp; Toubro Limited</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2500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Six-legged wellhead jacket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SA3</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Special efforts: Usage of cherry picker &amp; scaffolding at up to 30m</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xmlns:p14="http://schemas.microsoft.com/office/powerpoint/2010/main" spd="med" advClick="1">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60" name="Shape 160"/>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61" name="Shape 161"/>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Hijau GasOil - Shell</a:t>
            </a:r>
          </a:p>
        </p:txBody>
      </p:sp>
      <p:pic>
        <p:nvPicPr>
          <p:cNvPr id="162"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63" name="InsertedImage-19.jpg"/>
          <p:cNvPicPr/>
          <p:nvPr/>
        </p:nvPicPr>
        <p:blipFill>
          <a:blip r:embed="rId5">
            <a:extLst/>
          </a:blip>
          <a:stretch>
            <a:fillRect/>
          </a:stretch>
        </p:blipFill>
        <p:spPr>
          <a:xfrm>
            <a:off x="7274866" y="1854550"/>
            <a:ext cx="5326857" cy="3253582"/>
          </a:xfrm>
          <a:prstGeom prst="rect">
            <a:avLst/>
          </a:prstGeom>
          <a:ln w="12700">
            <a:miter lim="400000"/>
          </a:ln>
          <a:effectLst>
            <a:outerShdw blurRad="254000" dist="127000" dir="5400000" rotWithShape="0">
              <a:srgbClr val="000000">
                <a:alpha val="70000"/>
              </a:srgbClr>
            </a:outerShdw>
          </a:effectLst>
        </p:spPr>
      </p:pic>
      <p:sp>
        <p:nvSpPr>
          <p:cNvPr id="164" name="Shape 164"/>
          <p:cNvSpPr/>
          <p:nvPr/>
        </p:nvSpPr>
        <p:spPr>
          <a:xfrm>
            <a:off x="1001474" y="1854548"/>
            <a:ext cx="5486401" cy="3429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Hijau GasOil Project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SHELL (Federation of Malaya)</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Clients: FLUOR</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550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Heat Exchangers</a:t>
            </a:r>
          </a:p>
        </p:txBody>
      </p:sp>
      <p:pic>
        <p:nvPicPr>
          <p:cNvPr id="165" name="InsertedImage-20.jpg"/>
          <p:cNvPicPr/>
          <p:nvPr/>
        </p:nvPicPr>
        <p:blipFill>
          <a:blip r:embed="rId6">
            <a:extLst/>
          </a:blip>
          <a:stretch>
            <a:fillRect/>
          </a:stretch>
        </p:blipFill>
        <p:spPr>
          <a:xfrm>
            <a:off x="448826" y="5543041"/>
            <a:ext cx="6591698" cy="3558382"/>
          </a:xfrm>
          <a:prstGeom prst="rect">
            <a:avLst/>
          </a:prstGeom>
          <a:ln w="12700">
            <a:miter lim="400000"/>
          </a:ln>
          <a:effectLst>
            <a:outerShdw blurRad="254000" dist="127000" dir="5400000" rotWithShape="0">
              <a:srgbClr val="000000">
                <a:alpha val="70000"/>
              </a:srgbClr>
            </a:outerShdw>
          </a:effectLst>
        </p:spPr>
      </p:pic>
      <p:sp>
        <p:nvSpPr>
          <p:cNvPr id="166" name="Shape 166"/>
          <p:cNvSpPr/>
          <p:nvPr/>
        </p:nvSpPr>
        <p:spPr>
          <a:xfrm>
            <a:off x="7480844" y="5314846"/>
            <a:ext cx="4914901" cy="4318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just">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SA3</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endParaRPr sz="2200" b="1">
              <a:solidFill>
                <a:srgbClr val="133C73"/>
              </a:solidFill>
              <a:latin typeface="Baskerville"/>
              <a:ea typeface="Baskerville"/>
              <a:cs typeface="Baskerville"/>
              <a:sym typeface="Baskerville"/>
            </a:endParaRPr>
          </a:p>
          <a:p>
            <a:pPr marL="220578" lvl="0" indent="-220578" algn="just">
              <a:spcBef>
                <a:spcPts val="3200"/>
              </a:spcBef>
              <a:buSzPct val="100000"/>
              <a:buChar char="•"/>
              <a:defRPr sz="1800"/>
            </a:pPr>
            <a:r>
              <a:rPr sz="2200" b="1">
                <a:solidFill>
                  <a:srgbClr val="133C73"/>
                </a:solidFill>
                <a:latin typeface="Baskerville"/>
                <a:ea typeface="Baskerville"/>
                <a:cs typeface="Baskerville"/>
                <a:sym typeface="Baskerville"/>
              </a:rPr>
              <a:t>Special efforts: Work performed inside the oil refinery. Containment was setup around the exchangers to prevent dust and smoke contamination. Weather simulations were performed to detect defects and weak spots</a:t>
            </a:r>
          </a:p>
        </p:txBody>
      </p:sp>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69" name="Shape 169"/>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70" name="Shape 170"/>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BP CRANE BOOM PROJECT</a:t>
            </a:r>
          </a:p>
        </p:txBody>
      </p:sp>
      <p:pic>
        <p:nvPicPr>
          <p:cNvPr id="171"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72" name="InsertedImage-13.jpg"/>
          <p:cNvPicPr/>
          <p:nvPr/>
        </p:nvPicPr>
        <p:blipFill>
          <a:blip r:embed="rId5">
            <a:extLst/>
          </a:blip>
          <a:stretch>
            <a:fillRect/>
          </a:stretch>
        </p:blipFill>
        <p:spPr>
          <a:xfrm>
            <a:off x="726873" y="2882823"/>
            <a:ext cx="6129735" cy="4084241"/>
          </a:xfrm>
          <a:prstGeom prst="rect">
            <a:avLst/>
          </a:prstGeom>
          <a:ln w="12700">
            <a:miter lim="400000"/>
          </a:ln>
          <a:effectLst>
            <a:outerShdw blurRad="254000" dist="127000" dir="5400000" rotWithShape="0">
              <a:srgbClr val="000000">
                <a:alpha val="70000"/>
              </a:srgbClr>
            </a:outerShdw>
          </a:effectLst>
        </p:spPr>
      </p:pic>
      <p:sp>
        <p:nvSpPr>
          <p:cNvPr id="173" name="Shape 173"/>
          <p:cNvSpPr/>
          <p:nvPr/>
        </p:nvSpPr>
        <p:spPr>
          <a:xfrm>
            <a:off x="7193688" y="1441152"/>
            <a:ext cx="4876801" cy="8153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BP Crane Boom Project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British Petroleum</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Clients: Favelle Favco Sdn Bhd</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600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Crane Booms </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SA2.5</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endParaRPr sz="2200" b="1">
              <a:solidFill>
                <a:srgbClr val="133C73"/>
              </a:solidFill>
              <a:latin typeface="Baskerville"/>
              <a:ea typeface="Baskerville"/>
              <a:cs typeface="Baskerville"/>
              <a:sym typeface="Baskerville"/>
            </a:endParaRPr>
          </a:p>
          <a:p>
            <a:pPr marL="220578" lvl="0" indent="-220578" algn="just">
              <a:spcBef>
                <a:spcPts val="3200"/>
              </a:spcBef>
              <a:buSzPct val="100000"/>
              <a:buChar char="•"/>
              <a:defRPr sz="1800"/>
            </a:pPr>
            <a:r>
              <a:rPr sz="2200" b="1">
                <a:solidFill>
                  <a:srgbClr val="133C73"/>
                </a:solidFill>
                <a:latin typeface="Baskerville"/>
                <a:ea typeface="Baskerville"/>
                <a:cs typeface="Baskerville"/>
                <a:sym typeface="Baskerville"/>
              </a:rPr>
              <a:t>Special efforts: The small diameter of the tubes forming the lattice proved challenging for even application which was overcome by working longer hours and synchronizing processes for minimal time loss</a:t>
            </a:r>
          </a:p>
        </p:txBody>
      </p:sp>
    </p:spTree>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76" name="Shape 176"/>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77" name="Shape 177"/>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Halfdan Phase IV</a:t>
            </a:r>
          </a:p>
        </p:txBody>
      </p:sp>
      <p:pic>
        <p:nvPicPr>
          <p:cNvPr id="178"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79" name="InsertedImage-9.jpg"/>
          <p:cNvPicPr/>
          <p:nvPr/>
        </p:nvPicPr>
        <p:blipFill>
          <a:blip r:embed="rId5">
            <a:extLst/>
          </a:blip>
          <a:stretch>
            <a:fillRect/>
          </a:stretch>
        </p:blipFill>
        <p:spPr>
          <a:xfrm>
            <a:off x="969979" y="1551182"/>
            <a:ext cx="4731148" cy="3604816"/>
          </a:xfrm>
          <a:prstGeom prst="rect">
            <a:avLst/>
          </a:prstGeom>
          <a:ln w="12700">
            <a:miter lim="400000"/>
          </a:ln>
          <a:effectLst>
            <a:outerShdw blurRad="254000" dist="127000" dir="5400000" rotWithShape="0">
              <a:srgbClr val="000000">
                <a:alpha val="70000"/>
              </a:srgbClr>
            </a:outerShdw>
          </a:effectLst>
        </p:spPr>
      </p:pic>
      <p:sp>
        <p:nvSpPr>
          <p:cNvPr id="180" name="Shape 180"/>
          <p:cNvSpPr/>
          <p:nvPr/>
        </p:nvSpPr>
        <p:spPr>
          <a:xfrm>
            <a:off x="6568364" y="1682512"/>
            <a:ext cx="5448301" cy="73533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lnSpcReduction="10000"/>
          </a:bodyPr>
          <a:lstStyle/>
          <a:p>
            <a:pPr marL="220578" lvl="0" indent="-220578" algn="just">
              <a:spcBef>
                <a:spcPts val="3200"/>
              </a:spcBef>
              <a:buSzPct val="100000"/>
              <a:buChar char="•"/>
              <a:defRPr sz="1800"/>
            </a:pPr>
            <a:r>
              <a:rPr sz="2200" b="1" dirty="0">
                <a:solidFill>
                  <a:srgbClr val="133C73"/>
                </a:solidFill>
                <a:latin typeface="Baskerville"/>
                <a:ea typeface="Baskerville"/>
                <a:cs typeface="Baskerville"/>
                <a:sym typeface="Baskerville"/>
              </a:rPr>
              <a:t>Project: </a:t>
            </a:r>
            <a:r>
              <a:rPr sz="2200" b="1" dirty="0" err="1">
                <a:solidFill>
                  <a:srgbClr val="133C73"/>
                </a:solidFill>
                <a:latin typeface="Baskerville"/>
                <a:ea typeface="Baskerville"/>
                <a:cs typeface="Baskerville"/>
                <a:sym typeface="Baskerville"/>
              </a:rPr>
              <a:t>Halfdan</a:t>
            </a:r>
            <a:r>
              <a:rPr sz="2200" b="1" dirty="0">
                <a:solidFill>
                  <a:srgbClr val="133C73"/>
                </a:solidFill>
                <a:latin typeface="Baskerville"/>
                <a:ea typeface="Baskerville"/>
                <a:cs typeface="Baskerville"/>
                <a:sym typeface="Baskerville"/>
              </a:rPr>
              <a:t> Phase IV Project</a:t>
            </a:r>
          </a:p>
          <a:p>
            <a:pPr marL="220578" lvl="0" indent="-220578" algn="just">
              <a:spcBef>
                <a:spcPts val="3200"/>
              </a:spcBef>
              <a:buSzPct val="100000"/>
              <a:buChar char="•"/>
              <a:defRPr sz="1800"/>
            </a:pPr>
            <a:r>
              <a:rPr sz="2200" b="1" dirty="0">
                <a:solidFill>
                  <a:srgbClr val="133C73"/>
                </a:solidFill>
                <a:latin typeface="Baskerville"/>
                <a:ea typeface="Baskerville"/>
                <a:cs typeface="Baskerville"/>
                <a:sym typeface="Baskerville"/>
              </a:rPr>
              <a:t>Owners: Maersk</a:t>
            </a:r>
          </a:p>
          <a:p>
            <a:pPr marL="220578" lvl="0" indent="-220578" algn="just">
              <a:spcBef>
                <a:spcPts val="3200"/>
              </a:spcBef>
              <a:buSzPct val="100000"/>
              <a:buChar char="•"/>
              <a:defRPr sz="1800"/>
            </a:pPr>
            <a:r>
              <a:rPr sz="2200" b="1" dirty="0">
                <a:solidFill>
                  <a:srgbClr val="133C73"/>
                </a:solidFill>
                <a:latin typeface="Baskerville"/>
                <a:ea typeface="Baskerville"/>
                <a:cs typeface="Baskerville"/>
                <a:sym typeface="Baskerville"/>
              </a:rPr>
              <a:t>Clients: SMOE</a:t>
            </a:r>
          </a:p>
          <a:p>
            <a:pPr marL="220578" lvl="0" indent="-220578" algn="just">
              <a:spcBef>
                <a:spcPts val="3200"/>
              </a:spcBef>
              <a:buSzPct val="100000"/>
              <a:buChar char="•"/>
              <a:defRPr sz="1800"/>
            </a:pPr>
            <a:r>
              <a:rPr sz="2200" b="1" dirty="0">
                <a:solidFill>
                  <a:srgbClr val="133C73"/>
                </a:solidFill>
                <a:latin typeface="Baskerville"/>
                <a:ea typeface="Baskerville"/>
                <a:cs typeface="Baskerville"/>
                <a:sym typeface="Baskerville"/>
              </a:rPr>
              <a:t>Area applied: 4000</a:t>
            </a:r>
            <a:r>
              <a:rPr sz="2100" b="1" dirty="0">
                <a:solidFill>
                  <a:srgbClr val="133C73"/>
                </a:solidFill>
                <a:uFill>
                  <a:solidFill>
                    <a:srgbClr val="002060"/>
                  </a:solidFill>
                </a:uFill>
                <a:latin typeface="Baskerville SemiBold"/>
                <a:ea typeface="Baskerville SemiBold"/>
                <a:cs typeface="Baskerville SemiBold"/>
                <a:sym typeface="Baskerville SemiBold"/>
              </a:rPr>
              <a:t>m</a:t>
            </a:r>
            <a:r>
              <a:rPr sz="2100" b="1" baseline="30476" dirty="0">
                <a:solidFill>
                  <a:srgbClr val="133C73"/>
                </a:solidFill>
                <a:uFill>
                  <a:solidFill>
                    <a:srgbClr val="002060"/>
                  </a:solidFill>
                </a:uFill>
                <a:latin typeface="Baskerville SemiBold"/>
                <a:ea typeface="Baskerville SemiBold"/>
                <a:cs typeface="Baskerville SemiBold"/>
                <a:sym typeface="Baskerville SemiBold"/>
              </a:rPr>
              <a:t>2</a:t>
            </a:r>
            <a:endParaRPr sz="2200" b="1" dirty="0">
              <a:solidFill>
                <a:srgbClr val="133C73"/>
              </a:solidFill>
              <a:latin typeface="Baskerville"/>
              <a:ea typeface="Baskerville"/>
              <a:cs typeface="Baskerville"/>
              <a:sym typeface="Baskerville"/>
            </a:endParaRPr>
          </a:p>
          <a:p>
            <a:pPr marL="220578" lvl="0" indent="-220578" algn="just">
              <a:spcBef>
                <a:spcPts val="3200"/>
              </a:spcBef>
              <a:buSzPct val="100000"/>
              <a:buChar char="•"/>
              <a:defRPr sz="1800"/>
            </a:pPr>
            <a:r>
              <a:rPr sz="2200" b="1" dirty="0">
                <a:solidFill>
                  <a:srgbClr val="133C73"/>
                </a:solidFill>
                <a:latin typeface="Baskerville"/>
                <a:ea typeface="Baskerville"/>
                <a:cs typeface="Baskerville"/>
                <a:sym typeface="Baskerville"/>
              </a:rPr>
              <a:t>Structure: Flare </a:t>
            </a:r>
            <a:r>
              <a:rPr sz="2200" b="1" dirty="0" smtClean="0">
                <a:solidFill>
                  <a:srgbClr val="133C73"/>
                </a:solidFill>
                <a:latin typeface="Baskerville"/>
                <a:ea typeface="Baskerville"/>
                <a:cs typeface="Baskerville"/>
                <a:sym typeface="Baskerville"/>
              </a:rPr>
              <a:t>Tower</a:t>
            </a:r>
            <a:endParaRPr lang="en-US" sz="2200" b="1" dirty="0" smtClean="0">
              <a:solidFill>
                <a:srgbClr val="133C73"/>
              </a:solidFill>
              <a:latin typeface="Baskerville"/>
              <a:ea typeface="Baskerville"/>
              <a:cs typeface="Baskerville"/>
              <a:sym typeface="Baskerville"/>
            </a:endParaRPr>
          </a:p>
          <a:p>
            <a:pPr marL="220578" lvl="0" indent="-220578" algn="just">
              <a:spcBef>
                <a:spcPts val="3200"/>
              </a:spcBef>
              <a:buSzPct val="100000"/>
              <a:buChar char="•"/>
              <a:defRPr sz="1800"/>
            </a:pPr>
            <a:r>
              <a:rPr lang="en-US" sz="2200" b="1" dirty="0" smtClean="0">
                <a:solidFill>
                  <a:srgbClr val="133C73"/>
                </a:solidFill>
                <a:latin typeface="Baskerville"/>
                <a:ea typeface="Baskerville"/>
                <a:cs typeface="Baskerville"/>
                <a:sym typeface="Baskerville"/>
              </a:rPr>
              <a:t>Specification:</a:t>
            </a:r>
          </a:p>
          <a:p>
            <a:pPr lvl="0" algn="l">
              <a:spcBef>
                <a:spcPts val="3200"/>
              </a:spcBef>
              <a:buSzPct val="100000"/>
              <a:defRPr sz="1800"/>
            </a:pPr>
            <a:r>
              <a:rPr lang="en-US" sz="2200" b="1" dirty="0">
                <a:solidFill>
                  <a:srgbClr val="133C73"/>
                </a:solidFill>
                <a:latin typeface="Baskerville"/>
                <a:ea typeface="Baskerville"/>
                <a:cs typeface="Baskerville"/>
                <a:sym typeface="Baskerville"/>
              </a:rPr>
              <a:t>	</a:t>
            </a:r>
            <a:r>
              <a:rPr sz="2200" b="1" dirty="0" smtClean="0">
                <a:solidFill>
                  <a:srgbClr val="133C73"/>
                </a:solidFill>
                <a:latin typeface="Baskerville"/>
                <a:ea typeface="Baskerville"/>
                <a:cs typeface="Baskerville"/>
                <a:sym typeface="Baskerville"/>
              </a:rPr>
              <a:t>Blasting</a:t>
            </a:r>
            <a:r>
              <a:rPr lang="en-US" sz="2200" b="1" dirty="0" smtClean="0">
                <a:solidFill>
                  <a:srgbClr val="133C73"/>
                </a:solidFill>
                <a:latin typeface="Baskerville"/>
                <a:ea typeface="Baskerville"/>
                <a:cs typeface="Baskerville"/>
                <a:sym typeface="Baskerville"/>
              </a:rPr>
              <a:t>	</a:t>
            </a:r>
            <a:r>
              <a:rPr sz="2200" b="1" dirty="0" smtClean="0">
                <a:solidFill>
                  <a:srgbClr val="133C73"/>
                </a:solidFill>
                <a:latin typeface="Baskerville"/>
                <a:ea typeface="Baskerville"/>
                <a:cs typeface="Baskerville"/>
                <a:sym typeface="Baskerville"/>
              </a:rPr>
              <a:t>:</a:t>
            </a:r>
            <a:r>
              <a:rPr lang="en-US" sz="2200" b="1" dirty="0" smtClean="0">
                <a:solidFill>
                  <a:srgbClr val="133C73"/>
                </a:solidFill>
                <a:latin typeface="Baskerville"/>
                <a:ea typeface="Baskerville"/>
                <a:cs typeface="Baskerville"/>
                <a:sym typeface="Baskerville"/>
              </a:rPr>
              <a:t> S</a:t>
            </a:r>
            <a:r>
              <a:rPr sz="2200" b="1" dirty="0" smtClean="0">
                <a:solidFill>
                  <a:srgbClr val="133C73"/>
                </a:solidFill>
                <a:latin typeface="Baskerville"/>
                <a:ea typeface="Baskerville"/>
                <a:cs typeface="Baskerville"/>
                <a:sym typeface="Baskerville"/>
              </a:rPr>
              <a:t>A2.5</a:t>
            </a:r>
            <a:br>
              <a:rPr sz="2200" b="1" dirty="0" smtClean="0">
                <a:solidFill>
                  <a:srgbClr val="133C73"/>
                </a:solidFill>
                <a:latin typeface="Baskerville"/>
                <a:ea typeface="Baskerville"/>
                <a:cs typeface="Baskerville"/>
                <a:sym typeface="Baskerville"/>
              </a:rPr>
            </a:br>
            <a:r>
              <a:rPr sz="2200" b="1" dirty="0" smtClean="0">
                <a:solidFill>
                  <a:srgbClr val="133C73"/>
                </a:solidFill>
                <a:latin typeface="Baskerville"/>
                <a:ea typeface="Baskerville"/>
                <a:cs typeface="Baskerville"/>
                <a:sym typeface="Baskerville"/>
              </a:rPr>
              <a:t>	TSA		: 250</a:t>
            </a:r>
            <a:r>
              <a:rPr sz="2100" b="1" dirty="0" smtClean="0">
                <a:solidFill>
                  <a:srgbClr val="133C73"/>
                </a:solidFill>
                <a:uFill>
                  <a:solidFill>
                    <a:srgbClr val="002060"/>
                  </a:solidFill>
                </a:uFill>
                <a:latin typeface="Baskerville SemiBold"/>
                <a:ea typeface="Baskerville SemiBold"/>
                <a:cs typeface="Baskerville SemiBold"/>
                <a:sym typeface="Baskerville SemiBold"/>
              </a:rPr>
              <a:t>µm </a:t>
            </a:r>
            <a:br>
              <a:rPr sz="2100" b="1" dirty="0" smtClean="0">
                <a:solidFill>
                  <a:srgbClr val="133C73"/>
                </a:solidFill>
                <a:uFill>
                  <a:solidFill>
                    <a:srgbClr val="002060"/>
                  </a:solidFill>
                </a:uFill>
                <a:latin typeface="Baskerville SemiBold"/>
                <a:ea typeface="Baskerville SemiBold"/>
                <a:cs typeface="Baskerville SemiBold"/>
                <a:sym typeface="Baskerville SemiBold"/>
              </a:rPr>
            </a:br>
            <a:r>
              <a:rPr sz="2100" b="1" dirty="0" smtClean="0">
                <a:solidFill>
                  <a:srgbClr val="133C73"/>
                </a:solidFill>
                <a:uFill>
                  <a:solidFill>
                    <a:srgbClr val="002060"/>
                  </a:solidFill>
                </a:uFill>
                <a:latin typeface="Baskerville SemiBold"/>
                <a:ea typeface="Baskerville SemiBold"/>
                <a:cs typeface="Baskerville SemiBold"/>
                <a:sym typeface="Baskerville SemiBold"/>
              </a:rPr>
              <a:t>	Sealer 	: Silicone </a:t>
            </a:r>
            <a:r>
              <a:rPr sz="2100" b="1" dirty="0" err="1" smtClean="0">
                <a:solidFill>
                  <a:srgbClr val="133C73"/>
                </a:solidFill>
                <a:uFill>
                  <a:solidFill>
                    <a:srgbClr val="002060"/>
                  </a:solidFill>
                </a:uFill>
                <a:latin typeface="Baskerville SemiBold"/>
                <a:ea typeface="Baskerville SemiBold"/>
                <a:cs typeface="Baskerville SemiBold"/>
                <a:sym typeface="Baskerville SemiBold"/>
              </a:rPr>
              <a:t>Aluminium</a:t>
            </a:r>
            <a:endParaRPr sz="2200" b="1" dirty="0" smtClean="0">
              <a:solidFill>
                <a:srgbClr val="133C73"/>
              </a:solidFill>
              <a:latin typeface="Baskerville"/>
              <a:ea typeface="Baskerville"/>
              <a:cs typeface="Baskerville"/>
              <a:sym typeface="Baskerville"/>
            </a:endParaRPr>
          </a:p>
          <a:p>
            <a:pPr marL="220578" lvl="0" indent="-220578" algn="just">
              <a:spcBef>
                <a:spcPts val="3200"/>
              </a:spcBef>
              <a:buSzPct val="100000"/>
              <a:buChar char="•"/>
              <a:defRPr sz="1800"/>
            </a:pPr>
            <a:r>
              <a:rPr sz="2200" b="1" dirty="0" smtClean="0">
                <a:solidFill>
                  <a:srgbClr val="133C73"/>
                </a:solidFill>
                <a:latin typeface="Baskerville"/>
                <a:ea typeface="Baskerville"/>
                <a:cs typeface="Baskerville"/>
                <a:sym typeface="Baskerville"/>
              </a:rPr>
              <a:t>Special </a:t>
            </a:r>
            <a:r>
              <a:rPr sz="2200" b="1" dirty="0">
                <a:solidFill>
                  <a:srgbClr val="133C73"/>
                </a:solidFill>
                <a:latin typeface="Baskerville"/>
                <a:ea typeface="Baskerville"/>
                <a:cs typeface="Baskerville"/>
                <a:sym typeface="Baskerville"/>
              </a:rPr>
              <a:t>efforts: Round the clock operations (3 shifts). Encapsulation &amp; Dehumidifier setup. Cherry picker was also used for working at various heights</a:t>
            </a:r>
          </a:p>
        </p:txBody>
      </p:sp>
      <p:pic>
        <p:nvPicPr>
          <p:cNvPr id="181" name="InsertedImage-16.jpg"/>
          <p:cNvPicPr/>
          <p:nvPr/>
        </p:nvPicPr>
        <p:blipFill>
          <a:blip r:embed="rId6">
            <a:extLst/>
          </a:blip>
          <a:stretch>
            <a:fillRect/>
          </a:stretch>
        </p:blipFill>
        <p:spPr>
          <a:xfrm>
            <a:off x="951327" y="5496764"/>
            <a:ext cx="4782345" cy="3664348"/>
          </a:xfrm>
          <a:prstGeom prst="rect">
            <a:avLst/>
          </a:prstGeom>
          <a:ln w="127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xmlns:p14="http://schemas.microsoft.com/office/powerpoint/2010/main" spd="med" advClick="1">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84" name="Shape 184"/>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85" name="Shape 185"/>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SKarv Turret</a:t>
            </a:r>
          </a:p>
        </p:txBody>
      </p:sp>
      <p:pic>
        <p:nvPicPr>
          <p:cNvPr id="186"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87" name="InsertedImage-18.jpg"/>
          <p:cNvPicPr/>
          <p:nvPr/>
        </p:nvPicPr>
        <p:blipFill>
          <a:blip r:embed="rId5">
            <a:extLst/>
          </a:blip>
          <a:stretch>
            <a:fillRect/>
          </a:stretch>
        </p:blipFill>
        <p:spPr>
          <a:xfrm>
            <a:off x="2363390" y="1425993"/>
            <a:ext cx="8278020" cy="3912395"/>
          </a:xfrm>
          <a:prstGeom prst="rect">
            <a:avLst/>
          </a:prstGeom>
          <a:ln w="12700">
            <a:miter lim="400000"/>
          </a:ln>
          <a:effectLst>
            <a:outerShdw blurRad="254000" dist="127000" dir="5400000" rotWithShape="0">
              <a:srgbClr val="000000">
                <a:alpha val="70000"/>
              </a:srgbClr>
            </a:outerShdw>
          </a:effectLst>
        </p:spPr>
      </p:pic>
      <p:sp>
        <p:nvSpPr>
          <p:cNvPr id="188" name="Shape 188"/>
          <p:cNvSpPr/>
          <p:nvPr/>
        </p:nvSpPr>
        <p:spPr>
          <a:xfrm>
            <a:off x="701830" y="5634400"/>
            <a:ext cx="11349514" cy="2819123"/>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numCol="2" spcCol="567475">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Skarv Turret Project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British Petroleum, SBM</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Clients: Keppel Shipyard</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500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I-tubes (21inches in diameter)</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SA2.5</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p>
        </p:txBody>
      </p:sp>
      <p:sp>
        <p:nvSpPr>
          <p:cNvPr id="189" name="Shape 189"/>
          <p:cNvSpPr/>
          <p:nvPr/>
        </p:nvSpPr>
        <p:spPr>
          <a:xfrm>
            <a:off x="694497" y="8266059"/>
            <a:ext cx="11615806" cy="102436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220578" indent="-220578" algn="just">
              <a:spcBef>
                <a:spcPts val="3200"/>
              </a:spcBef>
              <a:buSzPct val="100000"/>
              <a:buChar char="•"/>
              <a:defRPr sz="2200" b="1">
                <a:solidFill>
                  <a:srgbClr val="133C73"/>
                </a:solidFill>
                <a:latin typeface="Baskerville"/>
                <a:ea typeface="Baskerville"/>
                <a:cs typeface="Baskerville"/>
                <a:sym typeface="Baskerville"/>
              </a:defRPr>
            </a:lvl1pPr>
          </a:lstStyle>
          <a:p>
            <a:pPr lvl="0">
              <a:defRPr sz="1800" b="0">
                <a:solidFill>
                  <a:srgbClr val="000000"/>
                </a:solidFill>
              </a:defRPr>
            </a:pPr>
            <a:r>
              <a:rPr sz="2200" b="1">
                <a:solidFill>
                  <a:srgbClr val="133C73"/>
                </a:solidFill>
              </a:rPr>
              <a:t>Special efforts: Mobility of equipment and the small diameter of the tubes posed various challenges which were overcome by effective pre-planning and quick thinking</a:t>
            </a:r>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92" name="Shape 192"/>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93" name="Shape 193"/>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SPT Project - Foster Wheeler</a:t>
            </a:r>
          </a:p>
        </p:txBody>
      </p:sp>
      <p:pic>
        <p:nvPicPr>
          <p:cNvPr id="194"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95" name="InsertedImage-17.jpg"/>
          <p:cNvPicPr/>
          <p:nvPr/>
        </p:nvPicPr>
        <p:blipFill>
          <a:blip r:embed="rId5">
            <a:extLst/>
          </a:blip>
          <a:stretch>
            <a:fillRect/>
          </a:stretch>
        </p:blipFill>
        <p:spPr>
          <a:xfrm rot="21587994">
            <a:off x="3033515" y="1670668"/>
            <a:ext cx="6937772" cy="3389314"/>
          </a:xfrm>
          <a:prstGeom prst="rect">
            <a:avLst/>
          </a:prstGeom>
          <a:ln w="12700">
            <a:miter lim="400000"/>
          </a:ln>
          <a:effectLst>
            <a:outerShdw blurRad="254000" dist="127000" dir="5400000" rotWithShape="0">
              <a:srgbClr val="000000">
                <a:alpha val="70000"/>
              </a:srgbClr>
            </a:outerShdw>
          </a:effectLst>
        </p:spPr>
      </p:pic>
      <p:sp>
        <p:nvSpPr>
          <p:cNvPr id="196" name="Shape 196"/>
          <p:cNvSpPr/>
          <p:nvPr/>
        </p:nvSpPr>
        <p:spPr>
          <a:xfrm>
            <a:off x="1568863" y="5390012"/>
            <a:ext cx="10433142" cy="2540001"/>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numCol="2" spcCol="521657">
            <a:normAutofit/>
          </a:bodyPr>
          <a:lstStyle/>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Project: SPT Project</a:t>
            </a: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Owners: Exxon Mobil</a:t>
            </a: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Clients: Foster Wheeler, HQSM</a:t>
            </a: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Area applied: 1100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Equipment: Flame Spray</a:t>
            </a: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Structure: Pipelines</a:t>
            </a:r>
          </a:p>
          <a:p>
            <a:pPr marL="220578" lvl="0" indent="-220578" algn="l">
              <a:lnSpc>
                <a:spcPct val="75000"/>
              </a:lnSpc>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SA3</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p>
        </p:txBody>
      </p:sp>
      <p:sp>
        <p:nvSpPr>
          <p:cNvPr id="197" name="Shape 197"/>
          <p:cNvSpPr/>
          <p:nvPr/>
        </p:nvSpPr>
        <p:spPr>
          <a:xfrm>
            <a:off x="1591133" y="7674891"/>
            <a:ext cx="10388601" cy="1397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marL="220578" indent="-220578" algn="l">
              <a:spcBef>
                <a:spcPts val="3200"/>
              </a:spcBef>
              <a:buSzPct val="100000"/>
              <a:buChar char="•"/>
              <a:defRPr sz="2200" b="1">
                <a:solidFill>
                  <a:srgbClr val="133C73"/>
                </a:solidFill>
                <a:latin typeface="Baskerville"/>
                <a:ea typeface="Baskerville"/>
                <a:cs typeface="Baskerville"/>
                <a:sym typeface="Baskerville"/>
              </a:defRPr>
            </a:lvl1pPr>
          </a:lstStyle>
          <a:p>
            <a:pPr lvl="0">
              <a:defRPr sz="1800" b="0">
                <a:solidFill>
                  <a:srgbClr val="000000"/>
                </a:solidFill>
              </a:defRPr>
            </a:pPr>
            <a:r>
              <a:rPr sz="2200" b="1">
                <a:solidFill>
                  <a:srgbClr val="133C73"/>
                </a:solidFill>
              </a:rPr>
              <a:t>Special efforts: High rise pipelines at heights between 30-40m. Adherence to safety procedures because work was carried out inside the oil refinery</a:t>
            </a:r>
          </a:p>
        </p:txBody>
      </p:sp>
    </p:spTree>
  </p:cSld>
  <p:clrMapOvr>
    <a:masterClrMapping/>
  </p:clrMapOvr>
  <p:transition spd="med">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200" name="Shape 200"/>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201" name="Shape 201"/>
          <p:cNvSpPr/>
          <p:nvPr/>
        </p:nvSpPr>
        <p:spPr>
          <a:xfrm>
            <a:off x="3114443" y="115887"/>
            <a:ext cx="9508363" cy="10588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ROJECTS</a:t>
            </a:r>
          </a:p>
          <a:p>
            <a:pPr lvl="0" algn="r" defTabSz="1300480">
              <a:defRPr sz="1800"/>
            </a:pPr>
            <a:r>
              <a:rPr sz="2900" cap="all">
                <a:solidFill>
                  <a:srgbClr val="133C73"/>
                </a:solidFill>
                <a:uFill>
                  <a:solidFill>
                    <a:srgbClr val="002060"/>
                  </a:solidFill>
                </a:uFill>
                <a:latin typeface="Copperplate"/>
                <a:ea typeface="Copperplate"/>
                <a:cs typeface="Copperplate"/>
                <a:sym typeface="Copperplate"/>
              </a:rPr>
              <a:t>SPT project - Exxon Mobil</a:t>
            </a:r>
          </a:p>
        </p:txBody>
      </p:sp>
      <p:pic>
        <p:nvPicPr>
          <p:cNvPr id="202"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203" name="InsertedImage-12.jpg"/>
          <p:cNvPicPr/>
          <p:nvPr/>
        </p:nvPicPr>
        <p:blipFill>
          <a:blip r:embed="rId5">
            <a:extLst/>
          </a:blip>
          <a:stretch>
            <a:fillRect/>
          </a:stretch>
        </p:blipFill>
        <p:spPr>
          <a:xfrm>
            <a:off x="866652" y="1619845"/>
            <a:ext cx="5100242" cy="6513910"/>
          </a:xfrm>
          <a:prstGeom prst="rect">
            <a:avLst/>
          </a:prstGeom>
          <a:ln w="12700">
            <a:miter lim="400000"/>
          </a:ln>
          <a:effectLst>
            <a:outerShdw blurRad="254000" dist="127000" dir="5400000" rotWithShape="0">
              <a:srgbClr val="000000">
                <a:alpha val="70000"/>
              </a:srgbClr>
            </a:outerShdw>
          </a:effectLst>
        </p:spPr>
      </p:pic>
      <p:sp>
        <p:nvSpPr>
          <p:cNvPr id="204" name="Shape 204"/>
          <p:cNvSpPr/>
          <p:nvPr/>
        </p:nvSpPr>
        <p:spPr>
          <a:xfrm>
            <a:off x="6555754" y="1543050"/>
            <a:ext cx="5753101" cy="7632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Project: SPT Project</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Owners: Exxon Mobil</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Clients: Singapore Takada Industries, APECO, Punj Lloyd</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Area applied: 5000</a:t>
            </a:r>
            <a:r>
              <a:rPr sz="2100" b="1">
                <a:solidFill>
                  <a:srgbClr val="133C73"/>
                </a:solidFill>
                <a:uFill>
                  <a:solidFill>
                    <a:srgbClr val="002060"/>
                  </a:solidFill>
                </a:uFill>
                <a:latin typeface="Baskerville SemiBold"/>
                <a:ea typeface="Baskerville SemiBold"/>
                <a:cs typeface="Baskerville SemiBold"/>
                <a:sym typeface="Baskerville SemiBold"/>
              </a:rPr>
              <a:t>m</a:t>
            </a:r>
            <a:r>
              <a:rPr sz="2100" b="1" baseline="30476">
                <a:solidFill>
                  <a:srgbClr val="133C73"/>
                </a:solidFill>
                <a:uFill>
                  <a:solidFill>
                    <a:srgbClr val="002060"/>
                  </a:solidFill>
                </a:uFill>
                <a:latin typeface="Baskerville SemiBold"/>
                <a:ea typeface="Baskerville SemiBold"/>
                <a:cs typeface="Baskerville SemiBold"/>
                <a:sym typeface="Baskerville SemiBold"/>
              </a:rPr>
              <a:t>2</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Structure: Pipes (4-28 inches in diameter)</a:t>
            </a: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Specification: </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Blasting : SA2.5</a:t>
            </a:r>
            <a:br>
              <a:rPr sz="2200" b="1">
                <a:solidFill>
                  <a:srgbClr val="133C73"/>
                </a:solidFill>
                <a:latin typeface="Baskerville"/>
                <a:ea typeface="Baskerville"/>
                <a:cs typeface="Baskerville"/>
                <a:sym typeface="Baskerville"/>
              </a:rPr>
            </a:br>
            <a:r>
              <a:rPr sz="2200" b="1">
                <a:solidFill>
                  <a:srgbClr val="133C73"/>
                </a:solidFill>
                <a:latin typeface="Baskerville"/>
                <a:ea typeface="Baskerville"/>
                <a:cs typeface="Baskerville"/>
                <a:sym typeface="Baskerville"/>
              </a:rPr>
              <a:t>	TSA		: 250</a:t>
            </a:r>
            <a:r>
              <a:rPr sz="2100" b="1">
                <a:solidFill>
                  <a:srgbClr val="133C73"/>
                </a:solidFill>
                <a:uFill>
                  <a:solidFill>
                    <a:srgbClr val="002060"/>
                  </a:solidFill>
                </a:uFill>
                <a:latin typeface="Baskerville SemiBold"/>
                <a:ea typeface="Baskerville SemiBold"/>
                <a:cs typeface="Baskerville SemiBold"/>
                <a:sym typeface="Baskerville SemiBold"/>
              </a:rPr>
              <a:t>µm </a:t>
            </a:r>
            <a:br>
              <a:rPr sz="2100" b="1">
                <a:solidFill>
                  <a:srgbClr val="133C73"/>
                </a:solidFill>
                <a:uFill>
                  <a:solidFill>
                    <a:srgbClr val="002060"/>
                  </a:solidFill>
                </a:uFill>
                <a:latin typeface="Baskerville SemiBold"/>
                <a:ea typeface="Baskerville SemiBold"/>
                <a:cs typeface="Baskerville SemiBold"/>
                <a:sym typeface="Baskerville SemiBold"/>
              </a:rPr>
            </a:br>
            <a:r>
              <a:rPr sz="2100" b="1">
                <a:solidFill>
                  <a:srgbClr val="133C73"/>
                </a:solidFill>
                <a:uFill>
                  <a:solidFill>
                    <a:srgbClr val="002060"/>
                  </a:solidFill>
                </a:uFill>
                <a:latin typeface="Baskerville SemiBold"/>
                <a:ea typeface="Baskerville SemiBold"/>
                <a:cs typeface="Baskerville SemiBold"/>
                <a:sym typeface="Baskerville SemiBold"/>
              </a:rPr>
              <a:t>	Sealer 	: Silicone Aluminium</a:t>
            </a:r>
            <a:endParaRPr sz="2200" b="1">
              <a:solidFill>
                <a:srgbClr val="133C73"/>
              </a:solidFill>
              <a:latin typeface="Baskerville"/>
              <a:ea typeface="Baskerville"/>
              <a:cs typeface="Baskerville"/>
              <a:sym typeface="Baskerville"/>
            </a:endParaRPr>
          </a:p>
          <a:p>
            <a:pPr marL="220578" lvl="0" indent="-220578" algn="l">
              <a:spcBef>
                <a:spcPts val="3200"/>
              </a:spcBef>
              <a:buSzPct val="100000"/>
              <a:buChar char="•"/>
              <a:defRPr sz="1800"/>
            </a:pPr>
            <a:r>
              <a:rPr sz="2200" b="1">
                <a:solidFill>
                  <a:srgbClr val="133C73"/>
                </a:solidFill>
                <a:latin typeface="Baskerville"/>
                <a:ea typeface="Baskerville"/>
                <a:cs typeface="Baskerville"/>
                <a:sym typeface="Baskerville"/>
              </a:rPr>
              <a:t>Special efforts: Works were carried in the Ash Marine chambers. It was an ongoing project for a period of one year</a:t>
            </a:r>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nsertedImage-2.jpg"/>
          <p:cNvPicPr/>
          <p:nvPr/>
        </p:nvPicPr>
        <p:blipFill>
          <a:blip r:embed="rId3">
            <a:alphaModFix amt="51000"/>
            <a:extLst/>
          </a:blip>
          <a:stretch>
            <a:fillRect/>
          </a:stretch>
        </p:blipFill>
        <p:spPr>
          <a:xfrm>
            <a:off x="0" y="0"/>
            <a:ext cx="13004798" cy="9753600"/>
          </a:xfrm>
          <a:prstGeom prst="rect">
            <a:avLst/>
          </a:prstGeom>
          <a:ln w="12700">
            <a:miter lim="400000"/>
          </a:ln>
        </p:spPr>
      </p:pic>
      <p:sp>
        <p:nvSpPr>
          <p:cNvPr id="208" name="Shape 208"/>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209" name="Shape 209"/>
          <p:cNvSpPr/>
          <p:nvPr/>
        </p:nvSpPr>
        <p:spPr>
          <a:xfrm>
            <a:off x="7718535" y="268287"/>
            <a:ext cx="4864541" cy="83168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1F497D"/>
                  </a:solidFill>
                </a:uFill>
                <a:latin typeface="Copperplate"/>
                <a:ea typeface="Copperplate"/>
                <a:cs typeface="Copperplate"/>
                <a:sym typeface="Copperplate"/>
              </a:rPr>
              <a:t>C</a:t>
            </a:r>
            <a:r>
              <a:rPr sz="3413" b="1" cap="all">
                <a:solidFill>
                  <a:srgbClr val="133C73"/>
                </a:solidFill>
                <a:uFill>
                  <a:solidFill>
                    <a:srgbClr val="1F497D"/>
                  </a:solidFill>
                </a:uFill>
                <a:latin typeface="Copperplate"/>
                <a:ea typeface="Copperplate"/>
                <a:cs typeface="Copperplate"/>
                <a:sym typeface="Copperplate"/>
              </a:rPr>
              <a:t>ontact </a:t>
            </a:r>
            <a:r>
              <a:rPr sz="4551" b="1" cap="all">
                <a:solidFill>
                  <a:srgbClr val="133C73"/>
                </a:solidFill>
                <a:uFill>
                  <a:solidFill>
                    <a:srgbClr val="1F497D"/>
                  </a:solidFill>
                </a:uFill>
                <a:latin typeface="Copperplate"/>
                <a:ea typeface="Copperplate"/>
                <a:cs typeface="Copperplate"/>
                <a:sym typeface="Copperplate"/>
              </a:rPr>
              <a:t>U</a:t>
            </a:r>
            <a:r>
              <a:rPr sz="3982" b="1" cap="all">
                <a:solidFill>
                  <a:srgbClr val="133C73"/>
                </a:solidFill>
                <a:uFill>
                  <a:solidFill>
                    <a:srgbClr val="1F497D"/>
                  </a:solidFill>
                </a:uFill>
                <a:latin typeface="Copperplate"/>
                <a:ea typeface="Copperplate"/>
                <a:cs typeface="Copperplate"/>
                <a:sym typeface="Copperplate"/>
              </a:rPr>
              <a:t>S</a:t>
            </a:r>
          </a:p>
        </p:txBody>
      </p:sp>
      <p:pic>
        <p:nvPicPr>
          <p:cNvPr id="210" name="pasted-image.png"/>
          <p:cNvPicPr/>
          <p:nvPr/>
        </p:nvPicPr>
        <p:blipFill>
          <a:blip r:embed="rId4">
            <a:extLst/>
          </a:blip>
          <a:stretch>
            <a:fillRect/>
          </a:stretch>
        </p:blipFill>
        <p:spPr>
          <a:xfrm>
            <a:off x="63020" y="72390"/>
            <a:ext cx="2474920" cy="1145894"/>
          </a:xfrm>
          <a:prstGeom prst="rect">
            <a:avLst/>
          </a:prstGeom>
          <a:ln w="12700">
            <a:miter lim="400000"/>
          </a:ln>
        </p:spPr>
      </p:pic>
      <p:grpSp>
        <p:nvGrpSpPr>
          <p:cNvPr id="2" name="Group 1"/>
          <p:cNvGrpSpPr/>
          <p:nvPr/>
        </p:nvGrpSpPr>
        <p:grpSpPr>
          <a:xfrm>
            <a:off x="1341865" y="1761432"/>
            <a:ext cx="4562829" cy="4017999"/>
            <a:chOff x="6783182" y="1573498"/>
            <a:chExt cx="4562829" cy="4017999"/>
          </a:xfrm>
        </p:grpSpPr>
        <p:sp>
          <p:nvSpPr>
            <p:cNvPr id="211" name="Shape 211"/>
            <p:cNvSpPr/>
            <p:nvPr/>
          </p:nvSpPr>
          <p:spPr>
            <a:xfrm>
              <a:off x="6783182" y="1573498"/>
              <a:ext cx="4562829" cy="40179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lstStyle/>
            <a:p>
              <a:pPr marL="179388" lvl="0" indent="-179388" algn="l" defTabSz="1300480">
                <a:lnSpc>
                  <a:spcPct val="150000"/>
                </a:lnSpc>
                <a:defRPr sz="1800"/>
              </a:pPr>
              <a:r>
                <a:rPr sz="2300" b="1" dirty="0">
                  <a:solidFill>
                    <a:srgbClr val="376092"/>
                  </a:solidFill>
                  <a:uFill>
                    <a:solidFill>
                      <a:srgbClr val="376092"/>
                    </a:solidFill>
                  </a:uFill>
                  <a:latin typeface="Baskerville SemiBold"/>
                  <a:ea typeface="Baskerville SemiBold"/>
                  <a:cs typeface="Baskerville SemiBold"/>
                  <a:sym typeface="Baskerville SemiBold"/>
                </a:rPr>
                <a:t>Malaysia</a:t>
              </a:r>
              <a:endParaRPr sz="2100" b="1" dirty="0">
                <a:uFill>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endParaRPr sz="2100" b="1" dirty="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endParaRPr sz="2100" b="1" dirty="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defRPr sz="1800"/>
              </a:pPr>
              <a:r>
                <a:rPr sz="2100" b="1" dirty="0" smtClean="0">
                  <a:solidFill>
                    <a:srgbClr val="376092"/>
                  </a:solidFill>
                  <a:uFill>
                    <a:solidFill>
                      <a:srgbClr val="376092"/>
                    </a:solidFill>
                  </a:uFill>
                  <a:latin typeface="Baskerville SemiBold"/>
                  <a:ea typeface="Baskerville SemiBold"/>
                  <a:cs typeface="Baskerville SemiBold"/>
                  <a:sym typeface="Baskerville SemiBold"/>
                </a:rPr>
                <a:t>L</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10-8</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 Menara </a:t>
              </a:r>
              <a:r>
                <a:rPr lang="en-IN" sz="2100" b="1" dirty="0" err="1" smtClean="0">
                  <a:solidFill>
                    <a:srgbClr val="376092"/>
                  </a:solidFill>
                  <a:uFill>
                    <a:solidFill>
                      <a:srgbClr val="376092"/>
                    </a:solidFill>
                  </a:uFill>
                  <a:latin typeface="Baskerville SemiBold"/>
                  <a:ea typeface="Baskerville SemiBold"/>
                  <a:cs typeface="Baskerville SemiBold"/>
                  <a:sym typeface="Baskerville SemiBold"/>
                </a:rPr>
                <a:t>Sentral</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 Vista,</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150, </a:t>
              </a:r>
              <a:r>
                <a:rPr lang="en-IN" sz="2100" b="1" dirty="0" err="1" smtClean="0">
                  <a:solidFill>
                    <a:srgbClr val="376092"/>
                  </a:solidFill>
                  <a:uFill>
                    <a:solidFill>
                      <a:srgbClr val="376092"/>
                    </a:solidFill>
                  </a:uFill>
                  <a:latin typeface="Baskerville SemiBold"/>
                  <a:ea typeface="Baskerville SemiBold"/>
                  <a:cs typeface="Baskerville SemiBold"/>
                  <a:sym typeface="Baskerville SemiBold"/>
                </a:rPr>
                <a:t>Jalan</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 Sultan Abdul </a:t>
              </a:r>
              <a:r>
                <a:rPr lang="en-IN" sz="2100" b="1" dirty="0" err="1" smtClean="0">
                  <a:solidFill>
                    <a:srgbClr val="376092"/>
                  </a:solidFill>
                  <a:uFill>
                    <a:solidFill>
                      <a:srgbClr val="376092"/>
                    </a:solidFill>
                  </a:uFill>
                  <a:latin typeface="Baskerville SemiBold"/>
                  <a:ea typeface="Baskerville SemiBold"/>
                  <a:cs typeface="Baskerville SemiBold"/>
                  <a:sym typeface="Baskerville SemiBold"/>
                </a:rPr>
                <a:t>Samad</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a:t>
              </a:r>
              <a:endParaRPr sz="2100" b="1" dirty="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defRPr sz="1800"/>
              </a:pP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Brickfields, 50470</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 </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Kuala Lumpur</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sz="2100" b="1" dirty="0">
                  <a:solidFill>
                    <a:srgbClr val="376092"/>
                  </a:solidFill>
                  <a:uFill>
                    <a:solidFill>
                      <a:srgbClr val="376092"/>
                    </a:solidFill>
                  </a:uFill>
                  <a:latin typeface="Baskerville SemiBold"/>
                  <a:ea typeface="Baskerville SemiBold"/>
                  <a:cs typeface="Baskerville SemiBold"/>
                  <a:sym typeface="Baskerville SemiBold"/>
                </a:rPr>
                <a:t>Tel: +603 </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2303</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 </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5751 / 5752</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sz="2100" b="1" dirty="0">
                  <a:solidFill>
                    <a:srgbClr val="376092"/>
                  </a:solidFill>
                  <a:uFill>
                    <a:solidFill>
                      <a:srgbClr val="376092"/>
                    </a:solidFill>
                  </a:uFill>
                  <a:latin typeface="Baskerville SemiBold"/>
                  <a:ea typeface="Baskerville SemiBold"/>
                  <a:cs typeface="Baskerville SemiBold"/>
                  <a:sym typeface="Baskerville SemiBold"/>
                </a:rPr>
                <a:t>Fax: +603 </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2303 5669</a:t>
              </a:r>
              <a:endParaRPr sz="2100" b="1" dirty="0">
                <a:solidFill>
                  <a:srgbClr val="376092"/>
                </a:solidFill>
                <a:uFill>
                  <a:solidFill>
                    <a:srgbClr val="376092"/>
                  </a:solidFill>
                </a:uFill>
                <a:latin typeface="Baskerville SemiBold"/>
                <a:ea typeface="Baskerville SemiBold"/>
                <a:cs typeface="Baskerville SemiBold"/>
                <a:sym typeface="Baskerville SemiBold"/>
              </a:endParaRPr>
            </a:p>
          </p:txBody>
        </p:sp>
        <p:pic>
          <p:nvPicPr>
            <p:cNvPr id="212" name="image20.png"/>
            <p:cNvPicPr/>
            <p:nvPr/>
          </p:nvPicPr>
          <p:blipFill>
            <a:blip r:embed="rId5">
              <a:extLst/>
            </a:blip>
            <a:srcRect/>
            <a:stretch>
              <a:fillRect/>
            </a:stretch>
          </p:blipFill>
          <p:spPr>
            <a:xfrm>
              <a:off x="6941651" y="2190160"/>
              <a:ext cx="2688298" cy="742962"/>
            </a:xfrm>
            <a:prstGeom prst="rect">
              <a:avLst/>
            </a:prstGeom>
            <a:ln w="12700">
              <a:miter lim="400000"/>
            </a:ln>
          </p:spPr>
        </p:pic>
      </p:grpSp>
      <p:grpSp>
        <p:nvGrpSpPr>
          <p:cNvPr id="3" name="Group 2"/>
          <p:cNvGrpSpPr/>
          <p:nvPr/>
        </p:nvGrpSpPr>
        <p:grpSpPr>
          <a:xfrm>
            <a:off x="7246559" y="1761432"/>
            <a:ext cx="4544506" cy="5237199"/>
            <a:chOff x="1238588" y="1573498"/>
            <a:chExt cx="4544506" cy="5237199"/>
          </a:xfrm>
        </p:grpSpPr>
        <p:sp>
          <p:nvSpPr>
            <p:cNvPr id="207" name="Shape 207"/>
            <p:cNvSpPr/>
            <p:nvPr/>
          </p:nvSpPr>
          <p:spPr>
            <a:xfrm>
              <a:off x="1238588" y="1573498"/>
              <a:ext cx="4544506" cy="5237199"/>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lstStyle/>
            <a:p>
              <a:pPr marL="179388" lvl="0" indent="-179388" algn="l" defTabSz="1300480">
                <a:lnSpc>
                  <a:spcPct val="150000"/>
                </a:lnSpc>
                <a:defRPr sz="1800"/>
              </a:pPr>
              <a:r>
                <a:rPr sz="2300" b="1" dirty="0">
                  <a:solidFill>
                    <a:srgbClr val="376092"/>
                  </a:solidFill>
                  <a:uFill>
                    <a:solidFill>
                      <a:srgbClr val="376092"/>
                    </a:solidFill>
                  </a:uFill>
                  <a:latin typeface="Baskerville SemiBold"/>
                  <a:ea typeface="Baskerville SemiBold"/>
                  <a:cs typeface="Baskerville SemiBold"/>
                  <a:sym typeface="Baskerville SemiBold"/>
                </a:rPr>
                <a:t>Singapore</a:t>
              </a:r>
              <a:endParaRPr sz="2100" b="1" dirty="0">
                <a:uFill>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endParaRPr sz="2100" b="1" dirty="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lnSpc>
                  <a:spcPct val="150000"/>
                </a:lnSpc>
                <a:defRPr sz="1800"/>
              </a:pPr>
              <a:endParaRPr sz="2100" b="1" dirty="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defRPr sz="1800"/>
              </a:pP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21</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 </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Woodlands Close</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sz="2100" b="1" dirty="0">
                  <a:solidFill>
                    <a:srgbClr val="376092"/>
                  </a:solidFill>
                  <a:uFill>
                    <a:solidFill>
                      <a:srgbClr val="376092"/>
                    </a:solidFill>
                  </a:uFill>
                  <a:latin typeface="Baskerville SemiBold"/>
                  <a:ea typeface="Baskerville SemiBold"/>
                  <a:cs typeface="Baskerville SemiBold"/>
                  <a:sym typeface="Baskerville SemiBold"/>
                </a:rPr>
                <a:t>#</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0</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4</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23</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 </a:t>
              </a:r>
              <a:r>
                <a:rPr lang="en-IN" sz="2100" b="1" dirty="0" err="1" smtClean="0">
                  <a:solidFill>
                    <a:srgbClr val="376092"/>
                  </a:solidFill>
                  <a:uFill>
                    <a:solidFill>
                      <a:srgbClr val="376092"/>
                    </a:solidFill>
                  </a:uFill>
                  <a:latin typeface="Baskerville SemiBold"/>
                  <a:ea typeface="Baskerville SemiBold"/>
                  <a:cs typeface="Baskerville SemiBold"/>
                  <a:sym typeface="Baskerville SemiBold"/>
                </a:rPr>
                <a:t>Primz</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 Bizhub</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sz="2100" b="1" dirty="0">
                  <a:solidFill>
                    <a:srgbClr val="376092"/>
                  </a:solidFill>
                  <a:uFill>
                    <a:solidFill>
                      <a:srgbClr val="376092"/>
                    </a:solidFill>
                  </a:uFill>
                  <a:latin typeface="Baskerville SemiBold"/>
                  <a:ea typeface="Baskerville SemiBold"/>
                  <a:cs typeface="Baskerville SemiBold"/>
                  <a:sym typeface="Baskerville SemiBold"/>
                </a:rPr>
                <a:t>Singapore </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7</a:t>
              </a:r>
              <a:r>
                <a:rPr lang="en-IN" sz="2100" b="1" dirty="0" smtClean="0">
                  <a:solidFill>
                    <a:srgbClr val="376092"/>
                  </a:solidFill>
                  <a:uFill>
                    <a:solidFill>
                      <a:srgbClr val="376092"/>
                    </a:solidFill>
                  </a:uFill>
                  <a:latin typeface="Baskerville SemiBold"/>
                  <a:ea typeface="Baskerville SemiBold"/>
                  <a:cs typeface="Baskerville SemiBold"/>
                  <a:sym typeface="Baskerville SemiBold"/>
                </a:rPr>
                <a:t>37854</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r>
                <a:rPr sz="2100" b="1" dirty="0">
                  <a:solidFill>
                    <a:srgbClr val="376092"/>
                  </a:solidFill>
                  <a:uFill>
                    <a:solidFill>
                      <a:srgbClr val="376092"/>
                    </a:solidFill>
                  </a:uFill>
                  <a:latin typeface="Baskerville SemiBold"/>
                  <a:ea typeface="Baskerville SemiBold"/>
                  <a:cs typeface="Baskerville SemiBold"/>
                  <a:sym typeface="Baskerville SemiBold"/>
                </a:rPr>
                <a:t>Tel: +65 6776 </a:t>
              </a:r>
              <a:r>
                <a:rPr sz="2100" b="1" dirty="0" smtClean="0">
                  <a:solidFill>
                    <a:srgbClr val="376092"/>
                  </a:solidFill>
                  <a:uFill>
                    <a:solidFill>
                      <a:srgbClr val="376092"/>
                    </a:solidFill>
                  </a:uFill>
                  <a:latin typeface="Baskerville SemiBold"/>
                  <a:ea typeface="Baskerville SemiBold"/>
                  <a:cs typeface="Baskerville SemiBold"/>
                  <a:sym typeface="Baskerville SemiBold"/>
                </a:rPr>
                <a:t>6073</a:t>
              </a:r>
              <a:endParaRPr lang="en-IN" sz="2100" b="1" dirty="0" smtClean="0">
                <a:solidFill>
                  <a:srgbClr val="376092"/>
                </a:solidFill>
                <a:uFill>
                  <a:solidFill>
                    <a:srgbClr val="376092"/>
                  </a:solidFill>
                </a:uFill>
                <a:latin typeface="Baskerville SemiBold"/>
                <a:ea typeface="Baskerville SemiBold"/>
                <a:cs typeface="Baskerville SemiBold"/>
                <a:sym typeface="Baskerville SemiBold"/>
              </a:endParaRPr>
            </a:p>
            <a:p>
              <a:pPr marL="179388" lvl="0" indent="-179388" algn="l" defTabSz="1300480">
                <a:defRPr sz="1800"/>
              </a:pPr>
              <a:r>
                <a:rPr sz="2100" b="1" dirty="0" smtClean="0">
                  <a:solidFill>
                    <a:srgbClr val="376092"/>
                  </a:solidFill>
                  <a:uFill>
                    <a:solidFill>
                      <a:srgbClr val="376092"/>
                    </a:solidFill>
                  </a:uFill>
                  <a:latin typeface="Baskerville SemiBold"/>
                  <a:ea typeface="Baskerville SemiBold"/>
                  <a:cs typeface="Baskerville SemiBold"/>
                  <a:sym typeface="Baskerville SemiBold"/>
                </a:rPr>
                <a:t>Fax</a:t>
              </a:r>
              <a:r>
                <a:rPr sz="2100" b="1" dirty="0">
                  <a:solidFill>
                    <a:srgbClr val="376092"/>
                  </a:solidFill>
                  <a:uFill>
                    <a:solidFill>
                      <a:srgbClr val="376092"/>
                    </a:solidFill>
                  </a:uFill>
                  <a:latin typeface="Baskerville SemiBold"/>
                  <a:ea typeface="Baskerville SemiBold"/>
                  <a:cs typeface="Baskerville SemiBold"/>
                  <a:sym typeface="Baskerville SemiBold"/>
                </a:rPr>
                <a:t>: +65 6776 6075</a:t>
              </a:r>
              <a:endParaRPr sz="2100" b="1" dirty="0">
                <a:uFill>
                  <a:solidFill/>
                </a:uFill>
                <a:latin typeface="Baskerville SemiBold"/>
                <a:ea typeface="Baskerville SemiBold"/>
                <a:cs typeface="Baskerville SemiBold"/>
                <a:sym typeface="Baskerville SemiBold"/>
              </a:endParaRPr>
            </a:p>
            <a:p>
              <a:pPr marL="179388" lvl="0" indent="-179388" algn="l" defTabSz="1300480">
                <a:defRPr sz="1800"/>
              </a:pPr>
              <a:endParaRPr sz="2100" b="1" dirty="0">
                <a:solidFill>
                  <a:srgbClr val="376092"/>
                </a:solidFill>
                <a:uFill>
                  <a:solidFill>
                    <a:srgbClr val="376092"/>
                  </a:solidFill>
                </a:uFill>
                <a:latin typeface="Baskerville SemiBold"/>
                <a:ea typeface="Baskerville SemiBold"/>
                <a:cs typeface="Baskerville SemiBold"/>
                <a:sym typeface="Baskerville SemiBold"/>
              </a:endParaRPr>
            </a:p>
          </p:txBody>
        </p:sp>
        <p:pic>
          <p:nvPicPr>
            <p:cNvPr id="213" name="image18.png"/>
            <p:cNvPicPr/>
            <p:nvPr/>
          </p:nvPicPr>
          <p:blipFill>
            <a:blip r:embed="rId6">
              <a:extLst/>
            </a:blip>
            <a:srcRect/>
            <a:stretch>
              <a:fillRect/>
            </a:stretch>
          </p:blipFill>
          <p:spPr>
            <a:xfrm>
              <a:off x="1295870" y="2165092"/>
              <a:ext cx="2610180" cy="765053"/>
            </a:xfrm>
            <a:prstGeom prst="rect">
              <a:avLst/>
            </a:prstGeom>
            <a:ln w="12700">
              <a:miter lim="400000"/>
            </a:ln>
          </p:spPr>
        </p:pic>
      </p:grpSp>
      <p:sp>
        <p:nvSpPr>
          <p:cNvPr id="214" name="Shape 214"/>
          <p:cNvSpPr/>
          <p:nvPr/>
        </p:nvSpPr>
        <p:spPr>
          <a:xfrm>
            <a:off x="3581400" y="6858000"/>
            <a:ext cx="6731000" cy="1135098"/>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lstStyle/>
          <a:p>
            <a:pPr marL="179388" lvl="0" indent="-179388" defTabSz="1300480">
              <a:lnSpc>
                <a:spcPct val="150000"/>
              </a:lnSpc>
              <a:defRPr sz="1800"/>
            </a:pPr>
            <a:r>
              <a:rPr sz="2200" b="1">
                <a:solidFill>
                  <a:srgbClr val="376092"/>
                </a:solidFill>
                <a:uFill>
                  <a:solidFill>
                    <a:srgbClr val="376092"/>
                  </a:solidFill>
                </a:uFill>
                <a:latin typeface="Baskerville SemiBold"/>
                <a:ea typeface="Baskerville SemiBold"/>
                <a:cs typeface="Baskerville SemiBold"/>
                <a:sym typeface="Baskerville SemiBold"/>
              </a:rPr>
              <a:t>w w w . a s h m a r i n e . c o m . s g</a:t>
            </a:r>
          </a:p>
          <a:p>
            <a:pPr marL="179388" lvl="0" indent="-179388" defTabSz="1300480">
              <a:defRPr sz="1800"/>
            </a:pPr>
            <a:r>
              <a:rPr sz="2100" b="1">
                <a:solidFill>
                  <a:srgbClr val="376092"/>
                </a:solidFill>
                <a:uFill>
                  <a:solidFill>
                    <a:srgbClr val="376092"/>
                  </a:solidFill>
                </a:uFill>
                <a:latin typeface="Baskerville SemiBold"/>
                <a:ea typeface="Baskerville SemiBold"/>
                <a:cs typeface="Baskerville SemiBold"/>
                <a:sym typeface="Baskerville SemiBold"/>
              </a:rPr>
              <a:t>Email: pnaren@ashmarine.com.sg</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xmlns:p14="http://schemas.microsoft.com/office/powerpoint/2010/main" spd="med" advClick="1">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nsertedImage-2.jpg"/>
          <p:cNvPicPr/>
          <p:nvPr/>
        </p:nvPicPr>
        <p:blipFill>
          <a:blip r:embed="rId3">
            <a:alphaModFix amt="51000"/>
            <a:extLst/>
          </a:blip>
          <a:stretch>
            <a:fillRect/>
          </a:stretch>
        </p:blipFill>
        <p:spPr>
          <a:xfrm>
            <a:off x="0" y="0"/>
            <a:ext cx="13004798" cy="9753600"/>
          </a:xfrm>
          <a:prstGeom prst="rect">
            <a:avLst/>
          </a:prstGeom>
          <a:ln w="12700">
            <a:miter lim="400000"/>
          </a:ln>
        </p:spPr>
      </p:pic>
      <p:pic>
        <p:nvPicPr>
          <p:cNvPr id="217" name="image2.png"/>
          <p:cNvPicPr/>
          <p:nvPr/>
        </p:nvPicPr>
        <p:blipFill>
          <a:blip r:embed="rId4">
            <a:extLst/>
          </a:blip>
          <a:srcRect r="36938"/>
          <a:stretch>
            <a:fillRect/>
          </a:stretch>
        </p:blipFill>
        <p:spPr>
          <a:xfrm>
            <a:off x="3752056" y="2320505"/>
            <a:ext cx="5500615" cy="2556630"/>
          </a:xfrm>
          <a:prstGeom prst="rect">
            <a:avLst/>
          </a:prstGeom>
          <a:ln w="12700">
            <a:miter lim="400000"/>
          </a:ln>
        </p:spPr>
      </p:pic>
      <p:sp>
        <p:nvSpPr>
          <p:cNvPr id="218" name="Shape 218"/>
          <p:cNvSpPr/>
          <p:nvPr/>
        </p:nvSpPr>
        <p:spPr>
          <a:xfrm>
            <a:off x="1227635" y="5153078"/>
            <a:ext cx="10275424" cy="9398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defRPr sz="3200">
                <a:solidFill>
                  <a:srgbClr val="133C73"/>
                </a:solidFill>
                <a:latin typeface="Copperplate"/>
                <a:ea typeface="Copperplate"/>
                <a:cs typeface="Copperplate"/>
                <a:sym typeface="Copperplate"/>
              </a:defRPr>
            </a:lvl1pPr>
          </a:lstStyle>
          <a:p>
            <a:pPr lvl="0">
              <a:defRPr sz="1800">
                <a:solidFill>
                  <a:srgbClr val="000000"/>
                </a:solidFill>
              </a:defRPr>
            </a:pPr>
            <a:r>
              <a:rPr sz="2400" dirty="0">
                <a:solidFill>
                  <a:srgbClr val="133C73"/>
                </a:solidFill>
                <a:latin typeface="Copperplate Gothic Bold" pitchFamily="34" charset="0"/>
              </a:rPr>
              <a:t>Make Us Your Preferred Choice For All Your Abrasive Blasting and Protective Coating Needs</a:t>
            </a:r>
          </a:p>
        </p:txBody>
      </p:sp>
    </p:spTree>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17"/>
                                        </p:tgtEl>
                                        <p:attrNameLst>
                                          <p:attrName>style.visibility</p:attrName>
                                        </p:attrNameLst>
                                      </p:cBhvr>
                                      <p:to>
                                        <p:strVal val="visible"/>
                                      </p:to>
                                    </p:set>
                                    <p:animEffect transition="in" filter="wipe(left)">
                                      <p:cBhvr>
                                        <p:cTn id="7" dur="2000"/>
                                        <p:tgtEl>
                                          <p:spTgt spid="217"/>
                                        </p:tgtEl>
                                      </p:cBhvr>
                                    </p:animEffect>
                                  </p:childTnLst>
                                </p:cTn>
                              </p:par>
                            </p:childTnLst>
                          </p:cTn>
                        </p:par>
                        <p:par>
                          <p:cTn id="8" fill="hold">
                            <p:stCondLst>
                              <p:cond delay="2000"/>
                            </p:stCondLst>
                            <p:childTnLst>
                              <p:par>
                                <p:cTn id="9" presetID="1" presetClass="entr" presetSubtype="0" fill="hold" grpId="2" nodeType="afterEffect">
                                  <p:stCondLst>
                                    <p:cond delay="0"/>
                                  </p:stCondLst>
                                  <p:iterate>
                                    <p:tmAbs val="0"/>
                                  </p:iterate>
                                  <p:childTnLst>
                                    <p:set>
                                      <p:cBhvr>
                                        <p:cTn id="10"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1" animBg="1" advAuto="0"/>
      <p:bldP spid="218"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nsertedImage-1.jpg"/>
          <p:cNvPicPr/>
          <p:nvPr/>
        </p:nvPicPr>
        <p:blipFill>
          <a:blip r:embed="rId3">
            <a:alphaModFix amt="44000"/>
            <a:extLst/>
          </a:blip>
          <a:srcRect l="35129" t="25394" r="26734" b="36469"/>
          <a:stretch>
            <a:fillRect/>
          </a:stretch>
        </p:blipFill>
        <p:spPr>
          <a:xfrm>
            <a:off x="-147" y="0"/>
            <a:ext cx="13004948" cy="9753711"/>
          </a:xfrm>
          <a:prstGeom prst="rect">
            <a:avLst/>
          </a:prstGeom>
          <a:ln w="12700">
            <a:miter lim="400000"/>
          </a:ln>
        </p:spPr>
      </p:pic>
      <p:sp>
        <p:nvSpPr>
          <p:cNvPr id="42" name="Shape 42"/>
          <p:cNvSpPr/>
          <p:nvPr/>
        </p:nvSpPr>
        <p:spPr>
          <a:xfrm flipH="1">
            <a:off x="3366052" y="1164387"/>
            <a:ext cx="9638751" cy="1"/>
          </a:xfrm>
          <a:prstGeom prst="line">
            <a:avLst/>
          </a:prstGeom>
          <a:solidFill>
            <a:srgbClr val="000000">
              <a:alpha val="0"/>
            </a:srgbClr>
          </a:solidFill>
          <a:ln w="27093" cap="rnd">
            <a:solidFill>
              <a:srgbClr val="133C73"/>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43" name="Shape 43"/>
          <p:cNvSpPr/>
          <p:nvPr/>
        </p:nvSpPr>
        <p:spPr>
          <a:xfrm>
            <a:off x="7718535" y="268287"/>
            <a:ext cx="4864541"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A</a:t>
            </a:r>
            <a:r>
              <a:rPr sz="3413" b="1" cap="all" dirty="0">
                <a:solidFill>
                  <a:srgbClr val="133C73"/>
                </a:solidFill>
                <a:uFill>
                  <a:solidFill>
                    <a:srgbClr val="002060"/>
                  </a:solidFill>
                </a:uFill>
                <a:latin typeface="Copperplate"/>
                <a:ea typeface="Copperplate"/>
                <a:cs typeface="Copperplate"/>
                <a:sym typeface="Copperplate"/>
              </a:rPr>
              <a:t>bout</a:t>
            </a:r>
            <a:r>
              <a:rPr sz="3982" b="1" cap="all" dirty="0">
                <a:solidFill>
                  <a:srgbClr val="133C73"/>
                </a:solidFill>
                <a:uFill>
                  <a:solidFill>
                    <a:srgbClr val="002060"/>
                  </a:solidFill>
                </a:uFill>
                <a:latin typeface="Copperplate"/>
                <a:ea typeface="Copperplate"/>
                <a:cs typeface="Copperplate"/>
                <a:sym typeface="Copperplate"/>
              </a:rPr>
              <a:t> U</a:t>
            </a:r>
            <a:r>
              <a:rPr sz="3413" b="1" cap="all" dirty="0">
                <a:solidFill>
                  <a:srgbClr val="133C73"/>
                </a:solidFill>
                <a:uFill>
                  <a:solidFill>
                    <a:srgbClr val="002060"/>
                  </a:solidFill>
                </a:uFill>
                <a:latin typeface="Copperplate"/>
                <a:ea typeface="Copperplate"/>
                <a:cs typeface="Copperplate"/>
                <a:sym typeface="Copperplate"/>
              </a:rPr>
              <a:t>S</a:t>
            </a:r>
          </a:p>
        </p:txBody>
      </p:sp>
      <p:pic>
        <p:nvPicPr>
          <p:cNvPr id="44"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45" name="InsertedImage-1.jpg"/>
          <p:cNvPicPr/>
          <p:nvPr/>
        </p:nvPicPr>
        <p:blipFill>
          <a:blip r:embed="rId3">
            <a:extLst/>
          </a:blip>
          <a:srcRect l="35648" t="24713" r="31018" b="24713"/>
          <a:stretch>
            <a:fillRect/>
          </a:stretch>
        </p:blipFill>
        <p:spPr>
          <a:xfrm>
            <a:off x="842646" y="1642287"/>
            <a:ext cx="5262295" cy="5988014"/>
          </a:xfrm>
          <a:prstGeom prst="rect">
            <a:avLst/>
          </a:prstGeom>
          <a:ln w="12700">
            <a:miter lim="400000"/>
          </a:ln>
        </p:spPr>
      </p:pic>
      <p:sp>
        <p:nvSpPr>
          <p:cNvPr id="46" name="Shape 46"/>
          <p:cNvSpPr/>
          <p:nvPr/>
        </p:nvSpPr>
        <p:spPr>
          <a:xfrm rot="21588809">
            <a:off x="6620972" y="1674131"/>
            <a:ext cx="5890751" cy="6125476"/>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210552" indent="-210552" algn="l">
              <a:spcBef>
                <a:spcPts val="3200"/>
              </a:spcBef>
              <a:buSzPct val="100000"/>
              <a:buFontTx/>
              <a:buChar char="•"/>
              <a:defRPr sz="1800"/>
            </a:pPr>
            <a:r>
              <a:rPr sz="2100" b="1" dirty="0">
                <a:solidFill>
                  <a:srgbClr val="133C73"/>
                </a:solidFill>
                <a:latin typeface="Baskerville"/>
                <a:ea typeface="Baskerville"/>
                <a:cs typeface="Baskerville"/>
                <a:sym typeface="Baskerville"/>
              </a:rPr>
              <a:t>Services: </a:t>
            </a:r>
            <a:br>
              <a:rPr sz="2100" b="1" dirty="0">
                <a:solidFill>
                  <a:srgbClr val="133C73"/>
                </a:solidFill>
                <a:latin typeface="Baskerville"/>
                <a:ea typeface="Baskerville"/>
                <a:cs typeface="Baskerville"/>
                <a:sym typeface="Baskerville"/>
              </a:rPr>
            </a:br>
            <a:r>
              <a:rPr sz="2100" b="1" dirty="0">
                <a:solidFill>
                  <a:srgbClr val="133C73"/>
                </a:solidFill>
                <a:latin typeface="Baskerville"/>
                <a:ea typeface="Baskerville"/>
                <a:cs typeface="Baskerville"/>
                <a:sym typeface="Baskerville"/>
              </a:rPr>
              <a:t>	Abrasive </a:t>
            </a:r>
            <a:r>
              <a:rPr sz="2100" b="1" dirty="0" smtClean="0">
                <a:solidFill>
                  <a:srgbClr val="133C73"/>
                </a:solidFill>
                <a:latin typeface="Baskerville"/>
                <a:ea typeface="Baskerville"/>
                <a:cs typeface="Baskerville"/>
                <a:sym typeface="Baskerville"/>
              </a:rPr>
              <a:t>Blasting</a:t>
            </a:r>
            <a:r>
              <a:rPr sz="2100" b="1" dirty="0">
                <a:solidFill>
                  <a:srgbClr val="133C73"/>
                </a:solidFill>
                <a:latin typeface="Baskerville"/>
                <a:ea typeface="Baskerville"/>
                <a:cs typeface="Baskerville"/>
                <a:sym typeface="Baskerville"/>
              </a:rPr>
              <a:t/>
            </a:r>
            <a:br>
              <a:rPr sz="2100" b="1" dirty="0">
                <a:solidFill>
                  <a:srgbClr val="133C73"/>
                </a:solidFill>
                <a:latin typeface="Baskerville"/>
                <a:ea typeface="Baskerville"/>
                <a:cs typeface="Baskerville"/>
                <a:sym typeface="Baskerville"/>
              </a:rPr>
            </a:br>
            <a:r>
              <a:rPr lang="en-IN" sz="2100" b="1" dirty="0">
                <a:solidFill>
                  <a:srgbClr val="133C73"/>
                </a:solidFill>
                <a:latin typeface="Baskerville"/>
                <a:ea typeface="Baskerville"/>
                <a:cs typeface="Baskerville"/>
                <a:sym typeface="Baskerville"/>
              </a:rPr>
              <a:t>	</a:t>
            </a:r>
            <a:r>
              <a:rPr lang="en-IN" sz="2100" b="1" dirty="0" smtClean="0">
                <a:solidFill>
                  <a:srgbClr val="133C73"/>
                </a:solidFill>
                <a:latin typeface="Baskerville"/>
                <a:ea typeface="Baskerville"/>
                <a:cs typeface="Baskerville"/>
                <a:sym typeface="Baskerville"/>
              </a:rPr>
              <a:t>Protective Coatings</a:t>
            </a:r>
            <a:r>
              <a:rPr lang="en-IN" sz="2100" b="1" dirty="0">
                <a:solidFill>
                  <a:srgbClr val="133C73"/>
                </a:solidFill>
                <a:latin typeface="Baskerville"/>
                <a:ea typeface="Baskerville"/>
                <a:cs typeface="Baskerville"/>
                <a:sym typeface="Baskerville"/>
              </a:rPr>
              <a:t/>
            </a:r>
            <a:br>
              <a:rPr lang="en-IN" sz="2100" b="1" dirty="0">
                <a:solidFill>
                  <a:srgbClr val="133C73"/>
                </a:solidFill>
                <a:latin typeface="Baskerville"/>
                <a:ea typeface="Baskerville"/>
                <a:cs typeface="Baskerville"/>
                <a:sym typeface="Baskerville"/>
              </a:rPr>
            </a:br>
            <a:r>
              <a:rPr sz="2100" b="1" dirty="0">
                <a:solidFill>
                  <a:srgbClr val="133C73"/>
                </a:solidFill>
                <a:latin typeface="Baskerville"/>
                <a:ea typeface="Baskerville"/>
                <a:cs typeface="Baskerville"/>
                <a:sym typeface="Baskerville"/>
              </a:rPr>
              <a:t>	</a:t>
            </a:r>
            <a:r>
              <a:rPr sz="2100" b="1" dirty="0" smtClean="0">
                <a:solidFill>
                  <a:srgbClr val="133C73"/>
                </a:solidFill>
                <a:latin typeface="Baskerville"/>
                <a:ea typeface="Baskerville"/>
                <a:cs typeface="Baskerville"/>
                <a:sym typeface="Baskerville"/>
              </a:rPr>
              <a:t>Thermal </a:t>
            </a:r>
            <a:r>
              <a:rPr sz="2100" b="1" dirty="0">
                <a:solidFill>
                  <a:srgbClr val="133C73"/>
                </a:solidFill>
                <a:latin typeface="Baskerville"/>
                <a:ea typeface="Baskerville"/>
                <a:cs typeface="Baskerville"/>
                <a:sym typeface="Baskerville"/>
              </a:rPr>
              <a:t>Spray </a:t>
            </a:r>
            <a:r>
              <a:rPr lang="en-IN" sz="2100" b="1" dirty="0" smtClean="0">
                <a:solidFill>
                  <a:srgbClr val="133C73"/>
                </a:solidFill>
                <a:latin typeface="Baskerville"/>
                <a:ea typeface="Baskerville"/>
                <a:cs typeface="Baskerville"/>
                <a:sym typeface="Baskerville"/>
              </a:rPr>
              <a:t>Application</a:t>
            </a:r>
            <a:r>
              <a:rPr sz="2100" b="1" dirty="0">
                <a:solidFill>
                  <a:srgbClr val="133C73"/>
                </a:solidFill>
                <a:latin typeface="Baskerville"/>
                <a:ea typeface="Baskerville"/>
                <a:cs typeface="Baskerville"/>
                <a:sym typeface="Baskerville"/>
              </a:rPr>
              <a:t/>
            </a:r>
            <a:br>
              <a:rPr sz="2100" b="1" dirty="0">
                <a:solidFill>
                  <a:srgbClr val="133C73"/>
                </a:solidFill>
                <a:latin typeface="Baskerville"/>
                <a:ea typeface="Baskerville"/>
                <a:cs typeface="Baskerville"/>
                <a:sym typeface="Baskerville"/>
              </a:rPr>
            </a:br>
            <a:r>
              <a:rPr sz="2100" b="1" dirty="0">
                <a:solidFill>
                  <a:srgbClr val="133C73"/>
                </a:solidFill>
                <a:latin typeface="Baskerville"/>
                <a:ea typeface="Baskerville"/>
                <a:cs typeface="Baskerville"/>
                <a:sym typeface="Baskerville"/>
              </a:rPr>
              <a:t>	</a:t>
            </a:r>
            <a:r>
              <a:rPr lang="en-IN" sz="2100" b="1" dirty="0" smtClean="0">
                <a:solidFill>
                  <a:srgbClr val="133C73"/>
                </a:solidFill>
                <a:latin typeface="Baskerville"/>
                <a:ea typeface="Baskerville"/>
                <a:cs typeface="Baskerville"/>
                <a:sym typeface="Baskerville"/>
              </a:rPr>
              <a:t>Passive Fire Protection</a:t>
            </a:r>
            <a:r>
              <a:rPr sz="2100" b="1" dirty="0">
                <a:solidFill>
                  <a:srgbClr val="133C73"/>
                </a:solidFill>
                <a:latin typeface="Baskerville"/>
                <a:ea typeface="Baskerville"/>
                <a:cs typeface="Baskerville"/>
                <a:sym typeface="Baskerville"/>
              </a:rPr>
              <a:t/>
            </a:r>
            <a:br>
              <a:rPr sz="2100" b="1" dirty="0">
                <a:solidFill>
                  <a:srgbClr val="133C73"/>
                </a:solidFill>
                <a:latin typeface="Baskerville"/>
                <a:ea typeface="Baskerville"/>
                <a:cs typeface="Baskerville"/>
                <a:sym typeface="Baskerville"/>
              </a:rPr>
            </a:br>
            <a:r>
              <a:rPr lang="en-IN" sz="2100" b="1" dirty="0">
                <a:solidFill>
                  <a:srgbClr val="133C73"/>
                </a:solidFill>
                <a:latin typeface="Baskerville"/>
                <a:ea typeface="Baskerville"/>
                <a:cs typeface="Baskerville"/>
                <a:sym typeface="Baskerville"/>
              </a:rPr>
              <a:t>	Non-skid Coatings </a:t>
            </a:r>
            <a:br>
              <a:rPr lang="en-IN" sz="2100" b="1" dirty="0">
                <a:solidFill>
                  <a:srgbClr val="133C73"/>
                </a:solidFill>
                <a:latin typeface="Baskerville"/>
                <a:ea typeface="Baskerville"/>
                <a:cs typeface="Baskerville"/>
                <a:sym typeface="Baskerville"/>
              </a:rPr>
            </a:br>
            <a:r>
              <a:rPr sz="2100" b="1" dirty="0">
                <a:solidFill>
                  <a:srgbClr val="133C73"/>
                </a:solidFill>
                <a:latin typeface="Baskerville"/>
                <a:ea typeface="Baskerville"/>
                <a:cs typeface="Baskerville"/>
                <a:sym typeface="Baskerville"/>
              </a:rPr>
              <a:t>	</a:t>
            </a:r>
            <a:r>
              <a:rPr lang="en-IN" sz="2100" b="1" dirty="0" smtClean="0">
                <a:solidFill>
                  <a:srgbClr val="133C73"/>
                </a:solidFill>
                <a:latin typeface="Baskerville"/>
                <a:ea typeface="Baskerville"/>
                <a:cs typeface="Baskerville"/>
                <a:sym typeface="Baskerville"/>
              </a:rPr>
              <a:t>Power Tooling</a:t>
            </a:r>
            <a:r>
              <a:rPr sz="2100" b="1" dirty="0">
                <a:solidFill>
                  <a:srgbClr val="133C73"/>
                </a:solidFill>
                <a:latin typeface="Baskerville"/>
                <a:ea typeface="Baskerville"/>
                <a:cs typeface="Baskerville"/>
                <a:sym typeface="Baskerville"/>
              </a:rPr>
              <a:t/>
            </a:r>
            <a:br>
              <a:rPr sz="2100" b="1" dirty="0">
                <a:solidFill>
                  <a:srgbClr val="133C73"/>
                </a:solidFill>
                <a:latin typeface="Baskerville"/>
                <a:ea typeface="Baskerville"/>
                <a:cs typeface="Baskerville"/>
                <a:sym typeface="Baskerville"/>
              </a:rPr>
            </a:br>
            <a:r>
              <a:rPr lang="en-IN" sz="2100" b="1" dirty="0">
                <a:solidFill>
                  <a:srgbClr val="133C73"/>
                </a:solidFill>
                <a:latin typeface="Baskerville"/>
                <a:ea typeface="Baskerville"/>
                <a:cs typeface="Baskerville"/>
                <a:sym typeface="Baskerville"/>
              </a:rPr>
              <a:t>	</a:t>
            </a:r>
            <a:r>
              <a:rPr lang="en-IN" sz="2100" b="1" dirty="0" smtClean="0">
                <a:solidFill>
                  <a:srgbClr val="133C73"/>
                </a:solidFill>
                <a:latin typeface="Baskerville"/>
                <a:ea typeface="Baskerville"/>
                <a:cs typeface="Baskerville"/>
                <a:sym typeface="Baskerville"/>
              </a:rPr>
              <a:t>Coating Inspection Services</a:t>
            </a:r>
            <a:endParaRPr sz="2100" b="1" dirty="0" smtClean="0">
              <a:solidFill>
                <a:srgbClr val="133C73"/>
              </a:solidFill>
              <a:latin typeface="Baskerville"/>
              <a:ea typeface="Baskerville"/>
              <a:cs typeface="Baskerville"/>
              <a:sym typeface="Baskerville"/>
            </a:endParaRPr>
          </a:p>
          <a:p>
            <a:pPr marL="210552" lvl="0" indent="-210552" algn="l">
              <a:spcBef>
                <a:spcPts val="3200"/>
              </a:spcBef>
              <a:buSzPct val="100000"/>
              <a:buChar char="•"/>
              <a:defRPr sz="1800"/>
            </a:pPr>
            <a:r>
              <a:rPr sz="2100" b="1" dirty="0" smtClean="0">
                <a:solidFill>
                  <a:srgbClr val="133C73"/>
                </a:solidFill>
                <a:latin typeface="Baskerville"/>
                <a:ea typeface="Baskerville"/>
                <a:cs typeface="Baskerville"/>
                <a:sym typeface="Baskerville"/>
              </a:rPr>
              <a:t>Specialists in Thermal Spray Coating (TSC)</a:t>
            </a:r>
          </a:p>
          <a:p>
            <a:pPr marL="210552" lvl="0" indent="-210552" algn="l">
              <a:spcBef>
                <a:spcPts val="3200"/>
              </a:spcBef>
              <a:buSzPct val="100000"/>
              <a:buChar char="•"/>
              <a:defRPr sz="1800"/>
            </a:pPr>
            <a:r>
              <a:rPr sz="2100" b="1" dirty="0" smtClean="0">
                <a:solidFill>
                  <a:srgbClr val="133C73"/>
                </a:solidFill>
                <a:latin typeface="Baskerville"/>
                <a:ea typeface="Baskerville"/>
                <a:cs typeface="Baskerville"/>
                <a:sym typeface="Baskerville"/>
              </a:rPr>
              <a:t>Highly </a:t>
            </a:r>
            <a:r>
              <a:rPr sz="2100" b="1" dirty="0">
                <a:solidFill>
                  <a:srgbClr val="133C73"/>
                </a:solidFill>
                <a:latin typeface="Baskerville"/>
                <a:ea typeface="Baskerville"/>
                <a:cs typeface="Baskerville"/>
                <a:sym typeface="Baskerville"/>
              </a:rPr>
              <a:t>qualified and experienced multi-national workforce</a:t>
            </a:r>
          </a:p>
          <a:p>
            <a:pPr marL="210552" lvl="0" indent="-210552" algn="l">
              <a:spcBef>
                <a:spcPts val="3200"/>
              </a:spcBef>
              <a:buSzPct val="100000"/>
              <a:buChar char="•"/>
              <a:defRPr sz="1800"/>
            </a:pPr>
            <a:r>
              <a:rPr sz="2100" b="1" dirty="0">
                <a:solidFill>
                  <a:srgbClr val="133C73"/>
                </a:solidFill>
                <a:latin typeface="Baskerville"/>
                <a:ea typeface="Baskerville"/>
                <a:cs typeface="Baskerville"/>
                <a:sym typeface="Baskerville"/>
              </a:rPr>
              <a:t>50,000m</a:t>
            </a:r>
            <a:r>
              <a:rPr sz="2100" b="1" baseline="30476" dirty="0">
                <a:solidFill>
                  <a:srgbClr val="133C73"/>
                </a:solidFill>
                <a:uFill>
                  <a:solidFill>
                    <a:srgbClr val="002060"/>
                  </a:solidFill>
                </a:uFill>
                <a:latin typeface="Baskerville SemiBold"/>
                <a:ea typeface="Baskerville SemiBold"/>
                <a:cs typeface="Baskerville SemiBold"/>
                <a:sym typeface="Baskerville SemiBold"/>
              </a:rPr>
              <a:t>2</a:t>
            </a:r>
            <a:r>
              <a:rPr sz="2100" b="1" dirty="0">
                <a:solidFill>
                  <a:srgbClr val="133C73"/>
                </a:solidFill>
                <a:latin typeface="Baskerville"/>
                <a:ea typeface="Baskerville"/>
                <a:cs typeface="Baskerville"/>
                <a:sym typeface="Baskerville"/>
              </a:rPr>
              <a:t> TSC applied;  over 200,000m</a:t>
            </a:r>
            <a:r>
              <a:rPr sz="2100" b="1" baseline="30476" dirty="0">
                <a:solidFill>
                  <a:srgbClr val="133C73"/>
                </a:solidFill>
                <a:uFill>
                  <a:solidFill>
                    <a:srgbClr val="002060"/>
                  </a:solidFill>
                </a:uFill>
                <a:latin typeface="Baskerville SemiBold"/>
                <a:ea typeface="Baskerville SemiBold"/>
                <a:cs typeface="Baskerville SemiBold"/>
                <a:sym typeface="Baskerville SemiBold"/>
              </a:rPr>
              <a:t>2</a:t>
            </a:r>
            <a:r>
              <a:rPr sz="2100" b="1" dirty="0">
                <a:solidFill>
                  <a:srgbClr val="133C73"/>
                </a:solidFill>
                <a:latin typeface="Baskerville"/>
                <a:ea typeface="Baskerville"/>
                <a:cs typeface="Baskerville"/>
                <a:sym typeface="Baskerville"/>
              </a:rPr>
              <a:t>  of  blasting and spray painting  experience</a:t>
            </a:r>
          </a:p>
        </p:txBody>
      </p:sp>
      <p:grpSp>
        <p:nvGrpSpPr>
          <p:cNvPr id="52" name="Group 52"/>
          <p:cNvGrpSpPr/>
          <p:nvPr/>
        </p:nvGrpSpPr>
        <p:grpSpPr>
          <a:xfrm>
            <a:off x="577065" y="7965433"/>
            <a:ext cx="11850670" cy="1270002"/>
            <a:chOff x="0" y="0"/>
            <a:chExt cx="11850669" cy="1270001"/>
          </a:xfrm>
        </p:grpSpPr>
        <p:pic>
          <p:nvPicPr>
            <p:cNvPr id="47" name="pasted-image.png"/>
            <p:cNvPicPr/>
            <p:nvPr/>
          </p:nvPicPr>
          <p:blipFill>
            <a:blip r:embed="rId5">
              <a:extLst/>
            </a:blip>
            <a:stretch>
              <a:fillRect/>
            </a:stretch>
          </p:blipFill>
          <p:spPr>
            <a:xfrm>
              <a:off x="5569572" y="57985"/>
              <a:ext cx="1599869" cy="1025557"/>
            </a:xfrm>
            <a:prstGeom prst="rect">
              <a:avLst/>
            </a:prstGeom>
            <a:ln w="12700" cap="flat">
              <a:noFill/>
              <a:miter lim="400000"/>
            </a:ln>
            <a:effectLst/>
          </p:spPr>
        </p:pic>
        <p:pic>
          <p:nvPicPr>
            <p:cNvPr id="48" name="pasted-image.png"/>
            <p:cNvPicPr/>
            <p:nvPr/>
          </p:nvPicPr>
          <p:blipFill>
            <a:blip r:embed="rId6">
              <a:extLst/>
            </a:blip>
            <a:stretch>
              <a:fillRect/>
            </a:stretch>
          </p:blipFill>
          <p:spPr>
            <a:xfrm>
              <a:off x="7534188" y="121018"/>
              <a:ext cx="2340123" cy="1058880"/>
            </a:xfrm>
            <a:prstGeom prst="rect">
              <a:avLst/>
            </a:prstGeom>
            <a:ln w="12700" cap="flat">
              <a:noFill/>
              <a:miter lim="400000"/>
            </a:ln>
            <a:effectLst/>
          </p:spPr>
        </p:pic>
        <p:pic>
          <p:nvPicPr>
            <p:cNvPr id="49" name="pasted-image.png"/>
            <p:cNvPicPr/>
            <p:nvPr/>
          </p:nvPicPr>
          <p:blipFill>
            <a:blip r:embed="rId7">
              <a:extLst/>
            </a:blip>
            <a:stretch>
              <a:fillRect/>
            </a:stretch>
          </p:blipFill>
          <p:spPr>
            <a:xfrm>
              <a:off x="10239058" y="127795"/>
              <a:ext cx="1611612" cy="1053341"/>
            </a:xfrm>
            <a:prstGeom prst="rect">
              <a:avLst/>
            </a:prstGeom>
            <a:ln w="12700" cap="flat">
              <a:noFill/>
              <a:miter lim="400000"/>
            </a:ln>
            <a:effectLst/>
          </p:spPr>
        </p:pic>
        <p:pic>
          <p:nvPicPr>
            <p:cNvPr id="50" name="pasted-image.png"/>
            <p:cNvPicPr/>
            <p:nvPr/>
          </p:nvPicPr>
          <p:blipFill>
            <a:blip r:embed="rId8">
              <a:extLst/>
            </a:blip>
            <a:stretch>
              <a:fillRect/>
            </a:stretch>
          </p:blipFill>
          <p:spPr>
            <a:xfrm>
              <a:off x="0" y="0"/>
              <a:ext cx="2247904" cy="1270002"/>
            </a:xfrm>
            <a:prstGeom prst="rect">
              <a:avLst/>
            </a:prstGeom>
            <a:ln w="12700" cap="flat">
              <a:noFill/>
              <a:miter lim="400000"/>
            </a:ln>
            <a:effectLst/>
          </p:spPr>
        </p:pic>
        <p:pic>
          <p:nvPicPr>
            <p:cNvPr id="51" name="pasted-image.png"/>
            <p:cNvPicPr/>
            <p:nvPr/>
          </p:nvPicPr>
          <p:blipFill>
            <a:blip r:embed="rId9">
              <a:extLst/>
            </a:blip>
            <a:stretch>
              <a:fillRect/>
            </a:stretch>
          </p:blipFill>
          <p:spPr>
            <a:xfrm>
              <a:off x="2612652" y="0"/>
              <a:ext cx="2592172" cy="1139699"/>
            </a:xfrm>
            <a:prstGeom prst="rect">
              <a:avLst/>
            </a:prstGeom>
            <a:ln w="12700" cap="flat">
              <a:noFill/>
              <a:miter lim="400000"/>
            </a:ln>
            <a:effectLst/>
          </p:spPr>
        </p:pic>
      </p:grpSp>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nsertedImage-2.jpg"/>
          <p:cNvPicPr/>
          <p:nvPr/>
        </p:nvPicPr>
        <p:blipFill>
          <a:blip r:embed="rId3">
            <a:alphaModFix amt="51000"/>
            <a:extLst/>
          </a:blip>
          <a:stretch>
            <a:fillRect/>
          </a:stretch>
        </p:blipFill>
        <p:spPr>
          <a:xfrm>
            <a:off x="-16" y="0"/>
            <a:ext cx="13004813" cy="9753614"/>
          </a:xfrm>
          <a:prstGeom prst="rect">
            <a:avLst/>
          </a:prstGeom>
          <a:ln w="12700">
            <a:miter lim="400000"/>
          </a:ln>
        </p:spPr>
      </p:pic>
      <p:sp>
        <p:nvSpPr>
          <p:cNvPr id="55" name="Shape 55"/>
          <p:cNvSpPr/>
          <p:nvPr/>
        </p:nvSpPr>
        <p:spPr>
          <a:xfrm flipH="1">
            <a:off x="3366052" y="1164387"/>
            <a:ext cx="9638751" cy="1"/>
          </a:xfrm>
          <a:prstGeom prst="line">
            <a:avLst/>
          </a:prstGeom>
          <a:solidFill>
            <a:srgbClr val="000000">
              <a:alpha val="0"/>
            </a:srgbClr>
          </a:solidFill>
          <a:ln w="27093" cap="rnd">
            <a:solidFill>
              <a:srgbClr val="133C73"/>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56" name="Shape 56"/>
          <p:cNvSpPr/>
          <p:nvPr/>
        </p:nvSpPr>
        <p:spPr>
          <a:xfrm>
            <a:off x="7718535" y="268287"/>
            <a:ext cx="4864541"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A</a:t>
            </a:r>
            <a:r>
              <a:rPr sz="3413" b="1" cap="all" dirty="0">
                <a:solidFill>
                  <a:srgbClr val="133C73"/>
                </a:solidFill>
                <a:uFill>
                  <a:solidFill>
                    <a:srgbClr val="002060"/>
                  </a:solidFill>
                </a:uFill>
                <a:latin typeface="Copperplate"/>
                <a:ea typeface="Copperplate"/>
                <a:cs typeface="Copperplate"/>
                <a:sym typeface="Copperplate"/>
              </a:rPr>
              <a:t>bout</a:t>
            </a:r>
            <a:r>
              <a:rPr sz="3982" b="1" cap="all" dirty="0">
                <a:solidFill>
                  <a:srgbClr val="133C73"/>
                </a:solidFill>
                <a:uFill>
                  <a:solidFill>
                    <a:srgbClr val="002060"/>
                  </a:solidFill>
                </a:uFill>
                <a:latin typeface="Copperplate"/>
                <a:ea typeface="Copperplate"/>
                <a:cs typeface="Copperplate"/>
                <a:sym typeface="Copperplate"/>
              </a:rPr>
              <a:t> U</a:t>
            </a:r>
            <a:r>
              <a:rPr sz="3413" b="1" cap="all" dirty="0">
                <a:solidFill>
                  <a:srgbClr val="133C73"/>
                </a:solidFill>
                <a:uFill>
                  <a:solidFill>
                    <a:srgbClr val="002060"/>
                  </a:solidFill>
                </a:uFill>
                <a:latin typeface="Copperplate"/>
                <a:ea typeface="Copperplate"/>
                <a:cs typeface="Copperplate"/>
                <a:sym typeface="Copperplate"/>
              </a:rPr>
              <a:t>S</a:t>
            </a:r>
          </a:p>
        </p:txBody>
      </p:sp>
      <p:sp>
        <p:nvSpPr>
          <p:cNvPr id="57" name="Shape 57"/>
          <p:cNvSpPr/>
          <p:nvPr/>
        </p:nvSpPr>
        <p:spPr>
          <a:xfrm rot="21588809">
            <a:off x="7296014" y="2129560"/>
            <a:ext cx="5190079" cy="5211100"/>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marL="205338" lvl="0" indent="-205338" algn="l" defTabSz="560831">
              <a:spcBef>
                <a:spcPts val="11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Quality </a:t>
            </a:r>
            <a:r>
              <a:rPr sz="1911" b="1" dirty="0">
                <a:solidFill>
                  <a:srgbClr val="133C73"/>
                </a:solidFill>
                <a:uFill>
                  <a:solidFill>
                    <a:srgbClr val="000066"/>
                  </a:solidFill>
                </a:uFill>
                <a:latin typeface="Baskerville SemiBold"/>
                <a:ea typeface="Baskerville SemiBold"/>
                <a:cs typeface="Baskerville SemiBold"/>
                <a:sym typeface="Baskerville SemiBold"/>
              </a:rPr>
              <a:t>Certifications</a:t>
            </a:r>
            <a:r>
              <a:rPr sz="2047" b="1" dirty="0">
                <a:solidFill>
                  <a:srgbClr val="133C73"/>
                </a:solidFill>
                <a:uFill>
                  <a:solidFill>
                    <a:srgbClr val="000066"/>
                  </a:solidFill>
                </a:uFill>
                <a:latin typeface="Baskerville SemiBold"/>
                <a:ea typeface="Baskerville SemiBold"/>
                <a:cs typeface="Baskerville SemiBold"/>
                <a:sym typeface="Baskerville SemiBold"/>
              </a:rPr>
              <a:t>:            </a:t>
            </a:r>
          </a:p>
          <a:p>
            <a:pPr marL="571098" lvl="1" indent="-205338" algn="l" defTabSz="560831">
              <a:spcBef>
                <a:spcPts val="5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ISO </a:t>
            </a:r>
            <a:r>
              <a:rPr sz="2047" b="1" dirty="0" smtClean="0">
                <a:solidFill>
                  <a:srgbClr val="133C73"/>
                </a:solidFill>
                <a:uFill>
                  <a:solidFill>
                    <a:srgbClr val="000066"/>
                  </a:solidFill>
                </a:uFill>
                <a:latin typeface="Baskerville SemiBold"/>
                <a:ea typeface="Baskerville SemiBold"/>
                <a:cs typeface="Baskerville SemiBold"/>
                <a:sym typeface="Baskerville SemiBold"/>
              </a:rPr>
              <a:t>9001:2008</a:t>
            </a:r>
            <a:endParaRPr lang="en-IN" sz="2047" b="1" dirty="0" smtClean="0">
              <a:solidFill>
                <a:srgbClr val="133C73"/>
              </a:solidFill>
              <a:uFill>
                <a:solidFill>
                  <a:srgbClr val="000066"/>
                </a:solidFill>
              </a:uFill>
              <a:latin typeface="Baskerville SemiBold"/>
              <a:ea typeface="Baskerville SemiBold"/>
              <a:cs typeface="Baskerville SemiBold"/>
              <a:sym typeface="Baskerville SemiBold"/>
            </a:endParaRPr>
          </a:p>
          <a:p>
            <a:pPr marL="571098" lvl="1" indent="-205338" algn="l" defTabSz="560831">
              <a:spcBef>
                <a:spcPts val="500"/>
              </a:spcBef>
              <a:buSzPct val="100000"/>
              <a:buChar char="•"/>
              <a:defRPr sz="1800"/>
            </a:pPr>
            <a:r>
              <a:rPr sz="2047" b="1" dirty="0" smtClean="0">
                <a:solidFill>
                  <a:srgbClr val="133C73"/>
                </a:solidFill>
                <a:uFill>
                  <a:solidFill>
                    <a:srgbClr val="000066"/>
                  </a:solidFill>
                </a:uFill>
                <a:latin typeface="Baskerville SemiBold"/>
                <a:ea typeface="Baskerville SemiBold"/>
                <a:cs typeface="Baskerville SemiBold"/>
                <a:sym typeface="Baskerville SemiBold"/>
              </a:rPr>
              <a:t>SSPC </a:t>
            </a:r>
            <a:r>
              <a:rPr sz="2047" b="1" dirty="0">
                <a:solidFill>
                  <a:srgbClr val="133C73"/>
                </a:solidFill>
                <a:uFill>
                  <a:solidFill>
                    <a:srgbClr val="000066"/>
                  </a:solidFill>
                </a:uFill>
                <a:latin typeface="Baskerville SemiBold"/>
                <a:ea typeface="Baskerville SemiBold"/>
                <a:cs typeface="Baskerville SemiBold"/>
                <a:sym typeface="Baskerville SemiBold"/>
              </a:rPr>
              <a:t>QP1</a:t>
            </a:r>
          </a:p>
          <a:p>
            <a:pPr marL="571098" lvl="1" indent="-205338" algn="l" defTabSz="560831">
              <a:spcBef>
                <a:spcPts val="5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SSPC QP6</a:t>
            </a:r>
          </a:p>
          <a:p>
            <a:pPr marL="205338" lvl="0" indent="-205338" algn="l" defTabSz="560831">
              <a:spcBef>
                <a:spcPts val="11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Personnel- NACE ,SSPC certified</a:t>
            </a:r>
            <a:endParaRPr sz="2688" dirty="0">
              <a:solidFill>
                <a:srgbClr val="133C73"/>
              </a:solidFill>
              <a:latin typeface="Baskerville SemiBold"/>
              <a:ea typeface="Baskerville SemiBold"/>
              <a:cs typeface="Baskerville SemiBold"/>
              <a:sym typeface="Baskerville SemiBold"/>
            </a:endParaRPr>
          </a:p>
          <a:p>
            <a:pPr marL="205338" lvl="0" indent="-205338" algn="l" defTabSz="560831">
              <a:spcBef>
                <a:spcPts val="11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Safety Certification:    </a:t>
            </a:r>
          </a:p>
          <a:p>
            <a:pPr marL="571098" lvl="1" indent="-205338" algn="l" defTabSz="560831">
              <a:spcBef>
                <a:spcPts val="5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OHSAS 18001:2007, </a:t>
            </a:r>
            <a:r>
              <a:rPr sz="2047" b="1" dirty="0" err="1">
                <a:solidFill>
                  <a:srgbClr val="133C73"/>
                </a:solidFill>
                <a:uFill>
                  <a:solidFill>
                    <a:srgbClr val="000066"/>
                  </a:solidFill>
                </a:uFill>
                <a:latin typeface="Baskerville SemiBold"/>
                <a:ea typeface="Baskerville SemiBold"/>
                <a:cs typeface="Baskerville SemiBold"/>
                <a:sym typeface="Baskerville SemiBold"/>
              </a:rPr>
              <a:t>BizSafe</a:t>
            </a:r>
            <a:r>
              <a:rPr sz="2047" b="1" dirty="0">
                <a:solidFill>
                  <a:srgbClr val="133C73"/>
                </a:solidFill>
                <a:uFill>
                  <a:solidFill>
                    <a:srgbClr val="000066"/>
                  </a:solidFill>
                </a:uFill>
                <a:latin typeface="Baskerville SemiBold"/>
                <a:ea typeface="Baskerville SemiBold"/>
                <a:cs typeface="Baskerville SemiBold"/>
                <a:sym typeface="Baskerville SemiBold"/>
              </a:rPr>
              <a:t> Star</a:t>
            </a:r>
            <a:endParaRPr sz="2688" dirty="0">
              <a:solidFill>
                <a:srgbClr val="133C73"/>
              </a:solidFill>
              <a:latin typeface="Baskerville SemiBold"/>
              <a:ea typeface="Baskerville SemiBold"/>
              <a:cs typeface="Baskerville SemiBold"/>
              <a:sym typeface="Baskerville SemiBold"/>
            </a:endParaRPr>
          </a:p>
          <a:p>
            <a:pPr marL="205338" lvl="0" indent="-205338" algn="l" defTabSz="560831">
              <a:spcBef>
                <a:spcPts val="11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Based in </a:t>
            </a:r>
            <a:r>
              <a:rPr sz="2047" b="1" dirty="0" smtClean="0">
                <a:solidFill>
                  <a:srgbClr val="133C73"/>
                </a:solidFill>
                <a:uFill>
                  <a:solidFill>
                    <a:srgbClr val="000066"/>
                  </a:solidFill>
                </a:uFill>
                <a:latin typeface="Baskerville SemiBold"/>
                <a:ea typeface="Baskerville SemiBold"/>
                <a:cs typeface="Baskerville SemiBold"/>
                <a:sym typeface="Baskerville SemiBold"/>
              </a:rPr>
              <a:t>Malaysia </a:t>
            </a:r>
            <a:r>
              <a:rPr lang="en-IN" sz="2047" b="1" dirty="0" smtClean="0">
                <a:solidFill>
                  <a:srgbClr val="133C73"/>
                </a:solidFill>
                <a:uFill>
                  <a:solidFill>
                    <a:srgbClr val="000066"/>
                  </a:solidFill>
                </a:uFill>
                <a:latin typeface="Baskerville SemiBold"/>
                <a:ea typeface="Baskerville SemiBold"/>
                <a:cs typeface="Baskerville SemiBold"/>
                <a:sym typeface="Baskerville SemiBold"/>
              </a:rPr>
              <a:t>and Singapore </a:t>
            </a:r>
            <a:r>
              <a:rPr sz="2047" b="1" dirty="0" smtClean="0">
                <a:solidFill>
                  <a:srgbClr val="133C73"/>
                </a:solidFill>
                <a:uFill>
                  <a:solidFill>
                    <a:srgbClr val="000066"/>
                  </a:solidFill>
                </a:uFill>
                <a:latin typeface="Baskerville SemiBold"/>
                <a:ea typeface="Baskerville SemiBold"/>
                <a:cs typeface="Baskerville SemiBold"/>
                <a:sym typeface="Baskerville SemiBold"/>
              </a:rPr>
              <a:t>with </a:t>
            </a:r>
            <a:r>
              <a:rPr sz="2047" b="1" dirty="0">
                <a:solidFill>
                  <a:srgbClr val="133C73"/>
                </a:solidFill>
                <a:uFill>
                  <a:solidFill>
                    <a:srgbClr val="000066"/>
                  </a:solidFill>
                </a:uFill>
                <a:latin typeface="Baskerville SemiBold"/>
                <a:ea typeface="Baskerville SemiBold"/>
                <a:cs typeface="Baskerville SemiBold"/>
                <a:sym typeface="Baskerville SemiBold"/>
              </a:rPr>
              <a:t>services across Asia-Pacific</a:t>
            </a:r>
            <a:endParaRPr sz="2688" dirty="0">
              <a:solidFill>
                <a:srgbClr val="133C73"/>
              </a:solidFill>
              <a:latin typeface="Baskerville SemiBold"/>
              <a:ea typeface="Baskerville SemiBold"/>
              <a:cs typeface="Baskerville SemiBold"/>
              <a:sym typeface="Baskerville SemiBold"/>
            </a:endParaRPr>
          </a:p>
          <a:p>
            <a:pPr marL="205338" lvl="0" indent="-205338" algn="l" defTabSz="560831">
              <a:spcBef>
                <a:spcPts val="1100"/>
              </a:spcBef>
              <a:buSzPct val="100000"/>
              <a:buChar char="•"/>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Multinational Clients:</a:t>
            </a:r>
          </a:p>
          <a:p>
            <a:pPr lvl="0" algn="l" defTabSz="560831">
              <a:spcBef>
                <a:spcPts val="1100"/>
              </a:spcBef>
              <a:defRPr sz="1800"/>
            </a:pPr>
            <a:r>
              <a:rPr sz="2047" b="1" dirty="0">
                <a:solidFill>
                  <a:srgbClr val="133C73"/>
                </a:solidFill>
                <a:uFill>
                  <a:solidFill>
                    <a:srgbClr val="000066"/>
                  </a:solidFill>
                </a:uFill>
                <a:latin typeface="Baskerville SemiBold"/>
                <a:ea typeface="Baskerville SemiBold"/>
                <a:cs typeface="Baskerville SemiBold"/>
                <a:sym typeface="Baskerville SemiBold"/>
              </a:rPr>
              <a:t>Shell, Exxon Mobil, BP, Maersk, </a:t>
            </a:r>
            <a:r>
              <a:rPr sz="2047" b="1" dirty="0" err="1">
                <a:solidFill>
                  <a:srgbClr val="133C73"/>
                </a:solidFill>
                <a:uFill>
                  <a:solidFill>
                    <a:srgbClr val="000066"/>
                  </a:solidFill>
                </a:uFill>
                <a:latin typeface="Baskerville SemiBold"/>
                <a:ea typeface="Baskerville SemiBold"/>
                <a:cs typeface="Baskerville SemiBold"/>
                <a:sym typeface="Baskerville SemiBold"/>
              </a:rPr>
              <a:t>Petronas</a:t>
            </a:r>
            <a:r>
              <a:rPr sz="2047" b="1" dirty="0">
                <a:solidFill>
                  <a:srgbClr val="133C73"/>
                </a:solidFill>
                <a:uFill>
                  <a:solidFill>
                    <a:srgbClr val="000066"/>
                  </a:solidFill>
                </a:uFill>
                <a:latin typeface="Baskerville SemiBold"/>
                <a:ea typeface="Baskerville SemiBold"/>
                <a:cs typeface="Baskerville SemiBold"/>
                <a:sym typeface="Baskerville SemiBold"/>
              </a:rPr>
              <a:t>, L&amp;T, SBM, Transocean, Keppel Shipyard, </a:t>
            </a:r>
            <a:r>
              <a:rPr sz="2047" b="1" dirty="0" err="1">
                <a:solidFill>
                  <a:srgbClr val="133C73"/>
                </a:solidFill>
                <a:uFill>
                  <a:solidFill>
                    <a:srgbClr val="000066"/>
                  </a:solidFill>
                </a:uFill>
                <a:latin typeface="Baskerville SemiBold"/>
                <a:ea typeface="Baskerville SemiBold"/>
                <a:cs typeface="Baskerville SemiBold"/>
                <a:sym typeface="Baskerville SemiBold"/>
              </a:rPr>
              <a:t>Jurong</a:t>
            </a:r>
            <a:r>
              <a:rPr sz="2047" b="1" dirty="0">
                <a:solidFill>
                  <a:srgbClr val="133C73"/>
                </a:solidFill>
                <a:uFill>
                  <a:solidFill>
                    <a:srgbClr val="000066"/>
                  </a:solidFill>
                </a:uFill>
                <a:latin typeface="Baskerville SemiBold"/>
                <a:ea typeface="Baskerville SemiBold"/>
                <a:cs typeface="Baskerville SemiBold"/>
                <a:sym typeface="Baskerville SemiBold"/>
              </a:rPr>
              <a:t> Shipyard, US Navy.....</a:t>
            </a:r>
          </a:p>
        </p:txBody>
      </p:sp>
      <p:pic>
        <p:nvPicPr>
          <p:cNvPr id="58"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59" name="InsertedImage-3.jpg"/>
          <p:cNvPicPr/>
          <p:nvPr/>
        </p:nvPicPr>
        <p:blipFill>
          <a:blip r:embed="rId5">
            <a:extLst/>
          </a:blip>
          <a:stretch>
            <a:fillRect/>
          </a:stretch>
        </p:blipFill>
        <p:spPr>
          <a:xfrm>
            <a:off x="753638" y="2258179"/>
            <a:ext cx="6295604" cy="4721703"/>
          </a:xfrm>
          <a:prstGeom prst="rect">
            <a:avLst/>
          </a:prstGeom>
          <a:ln w="12700">
            <a:miter lim="400000"/>
          </a:ln>
          <a:effectLst>
            <a:outerShdw blurRad="254000" dist="127000" dir="5400000" rotWithShape="0">
              <a:srgbClr val="000000">
                <a:alpha val="70000"/>
              </a:srgbClr>
            </a:outerShdw>
          </a:effectLst>
        </p:spPr>
      </p:pic>
      <p:grpSp>
        <p:nvGrpSpPr>
          <p:cNvPr id="65" name="Group 65"/>
          <p:cNvGrpSpPr/>
          <p:nvPr/>
        </p:nvGrpSpPr>
        <p:grpSpPr>
          <a:xfrm>
            <a:off x="577065" y="7965433"/>
            <a:ext cx="11850670" cy="1270002"/>
            <a:chOff x="0" y="0"/>
            <a:chExt cx="11850669" cy="1270001"/>
          </a:xfrm>
        </p:grpSpPr>
        <p:pic>
          <p:nvPicPr>
            <p:cNvPr id="60" name="pasted-image.png"/>
            <p:cNvPicPr/>
            <p:nvPr/>
          </p:nvPicPr>
          <p:blipFill>
            <a:blip r:embed="rId6">
              <a:extLst/>
            </a:blip>
            <a:stretch>
              <a:fillRect/>
            </a:stretch>
          </p:blipFill>
          <p:spPr>
            <a:xfrm>
              <a:off x="5569572" y="57985"/>
              <a:ext cx="1599869" cy="1025557"/>
            </a:xfrm>
            <a:prstGeom prst="rect">
              <a:avLst/>
            </a:prstGeom>
            <a:ln w="12700" cap="flat">
              <a:noFill/>
              <a:miter lim="400000"/>
            </a:ln>
            <a:effectLst/>
          </p:spPr>
        </p:pic>
        <p:pic>
          <p:nvPicPr>
            <p:cNvPr id="61" name="pasted-image.png"/>
            <p:cNvPicPr/>
            <p:nvPr/>
          </p:nvPicPr>
          <p:blipFill>
            <a:blip r:embed="rId7">
              <a:extLst/>
            </a:blip>
            <a:stretch>
              <a:fillRect/>
            </a:stretch>
          </p:blipFill>
          <p:spPr>
            <a:xfrm>
              <a:off x="7534188" y="121018"/>
              <a:ext cx="2340123" cy="1058880"/>
            </a:xfrm>
            <a:prstGeom prst="rect">
              <a:avLst/>
            </a:prstGeom>
            <a:ln w="12700" cap="flat">
              <a:noFill/>
              <a:miter lim="400000"/>
            </a:ln>
            <a:effectLst/>
          </p:spPr>
        </p:pic>
        <p:pic>
          <p:nvPicPr>
            <p:cNvPr id="62" name="pasted-image.png"/>
            <p:cNvPicPr/>
            <p:nvPr/>
          </p:nvPicPr>
          <p:blipFill>
            <a:blip r:embed="rId8">
              <a:extLst/>
            </a:blip>
            <a:stretch>
              <a:fillRect/>
            </a:stretch>
          </p:blipFill>
          <p:spPr>
            <a:xfrm>
              <a:off x="10239058" y="127795"/>
              <a:ext cx="1611612" cy="1053341"/>
            </a:xfrm>
            <a:prstGeom prst="rect">
              <a:avLst/>
            </a:prstGeom>
            <a:ln w="12700" cap="flat">
              <a:noFill/>
              <a:miter lim="400000"/>
            </a:ln>
            <a:effectLst/>
          </p:spPr>
        </p:pic>
        <p:pic>
          <p:nvPicPr>
            <p:cNvPr id="63" name="pasted-image.png"/>
            <p:cNvPicPr/>
            <p:nvPr/>
          </p:nvPicPr>
          <p:blipFill>
            <a:blip r:embed="rId9">
              <a:extLst/>
            </a:blip>
            <a:stretch>
              <a:fillRect/>
            </a:stretch>
          </p:blipFill>
          <p:spPr>
            <a:xfrm>
              <a:off x="0" y="0"/>
              <a:ext cx="2247904" cy="1270002"/>
            </a:xfrm>
            <a:prstGeom prst="rect">
              <a:avLst/>
            </a:prstGeom>
            <a:ln w="12700" cap="flat">
              <a:noFill/>
              <a:miter lim="400000"/>
            </a:ln>
            <a:effectLst/>
          </p:spPr>
        </p:pic>
        <p:pic>
          <p:nvPicPr>
            <p:cNvPr id="64" name="pasted-image.png"/>
            <p:cNvPicPr/>
            <p:nvPr/>
          </p:nvPicPr>
          <p:blipFill>
            <a:blip r:embed="rId10">
              <a:extLst/>
            </a:blip>
            <a:stretch>
              <a:fillRect/>
            </a:stretch>
          </p:blipFill>
          <p:spPr>
            <a:xfrm>
              <a:off x="2612652" y="0"/>
              <a:ext cx="2592172" cy="1139699"/>
            </a:xfrm>
            <a:prstGeom prst="rect">
              <a:avLst/>
            </a:prstGeom>
            <a:ln w="12700" cap="flat">
              <a:noFill/>
              <a:miter lim="400000"/>
            </a:ln>
            <a:effectLst/>
          </p:spPr>
        </p:pic>
      </p:gr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InsertedImage-1.jpg"/>
          <p:cNvPicPr/>
          <p:nvPr/>
        </p:nvPicPr>
        <p:blipFill>
          <a:blip r:embed="rId3">
            <a:alphaModFix amt="44000"/>
            <a:extLst/>
          </a:blip>
          <a:srcRect l="35129" t="25394" r="26734" b="36469"/>
          <a:stretch>
            <a:fillRect/>
          </a:stretch>
        </p:blipFill>
        <p:spPr>
          <a:xfrm>
            <a:off x="-487302" y="-689756"/>
            <a:ext cx="13979401" cy="10484552"/>
          </a:xfrm>
          <a:prstGeom prst="rect">
            <a:avLst/>
          </a:prstGeom>
          <a:ln w="12700">
            <a:miter lim="400000"/>
          </a:ln>
        </p:spPr>
      </p:pic>
      <p:sp>
        <p:nvSpPr>
          <p:cNvPr id="68" name="Shape 68"/>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69" name="Shape 69"/>
          <p:cNvSpPr/>
          <p:nvPr/>
        </p:nvSpPr>
        <p:spPr>
          <a:xfrm>
            <a:off x="412750" y="4310521"/>
            <a:ext cx="12179300" cy="5194093"/>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Most preferred coating for long term corrosion protection of various steel structures</a:t>
            </a:r>
            <a:endParaRPr sz="2100" dirty="0">
              <a:solidFill>
                <a:srgbClr val="133C73"/>
              </a:solidFill>
              <a:uFill>
                <a:solidFill/>
              </a:uFill>
              <a:latin typeface="Baskerville SemiBold"/>
              <a:ea typeface="Baskerville SemiBold"/>
              <a:cs typeface="Baskerville SemiBold"/>
              <a:sym typeface="Baskerville SemiBold"/>
            </a:endParaRPr>
          </a:p>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Process of spraying molten metals such as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at high velocity onto the surface of a structure</a:t>
            </a:r>
          </a:p>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Molten particle forms both metallurgical and metallic bonding with substrate</a:t>
            </a:r>
            <a:endParaRPr sz="2100" dirty="0">
              <a:solidFill>
                <a:srgbClr val="133C73"/>
              </a:solidFill>
              <a:uFill>
                <a:solidFill/>
              </a:uFill>
              <a:latin typeface="Baskerville SemiBold"/>
              <a:ea typeface="Baskerville SemiBold"/>
              <a:cs typeface="Baskerville SemiBold"/>
              <a:sym typeface="Baskerville SemiBold"/>
            </a:endParaRPr>
          </a:p>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Comparable to Hot Dip Galvanizing in performance</a:t>
            </a:r>
            <a:endParaRPr sz="2100" dirty="0">
              <a:solidFill>
                <a:srgbClr val="133C73"/>
              </a:solidFill>
              <a:uFill>
                <a:solidFill/>
              </a:uFill>
              <a:latin typeface="Baskerville SemiBold"/>
              <a:ea typeface="Baskerville SemiBold"/>
              <a:cs typeface="Baskerville SemiBold"/>
              <a:sym typeface="Baskerville SemiBold"/>
            </a:endParaRPr>
          </a:p>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TSC facilitates a wide choice of coating materials such as Zinc,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Bronze, Stainless Steel, Zinc </a:t>
            </a:r>
            <a:r>
              <a:rPr sz="2100" b="1" dirty="0" err="1">
                <a:solidFill>
                  <a:srgbClr val="133C73"/>
                </a:solidFill>
                <a:uFill>
                  <a:solidFill>
                    <a:srgbClr val="002060"/>
                  </a:solidFill>
                </a:uFill>
                <a:latin typeface="Baskerville SemiBold"/>
                <a:ea typeface="Baskerville SemiBold"/>
                <a:cs typeface="Baskerville SemiBold"/>
                <a:sym typeface="Baskerville SemiBold"/>
              </a:rPr>
              <a:t>Aluminium</a:t>
            </a:r>
            <a:r>
              <a:rPr sz="2100" b="1" dirty="0">
                <a:solidFill>
                  <a:srgbClr val="133C73"/>
                </a:solidFill>
                <a:uFill>
                  <a:solidFill>
                    <a:srgbClr val="002060"/>
                  </a:solidFill>
                </a:uFill>
                <a:latin typeface="Baskerville SemiBold"/>
                <a:ea typeface="Baskerville SemiBold"/>
                <a:cs typeface="Baskerville SemiBold"/>
                <a:sym typeface="Baskerville SemiBold"/>
              </a:rPr>
              <a:t> (85/15), Copper &amp; Nickel</a:t>
            </a:r>
            <a:endParaRPr sz="2100" dirty="0">
              <a:solidFill>
                <a:srgbClr val="133C73"/>
              </a:solidFill>
              <a:uFill>
                <a:solidFill/>
              </a:uFill>
              <a:latin typeface="Baskerville SemiBold"/>
              <a:ea typeface="Baskerville SemiBold"/>
              <a:cs typeface="Baskerville SemiBold"/>
              <a:sym typeface="Baskerville SemiBold"/>
            </a:endParaRPr>
          </a:p>
          <a:p>
            <a:pPr marL="209285" lvl="0"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Other uses of TSC</a:t>
            </a:r>
            <a:endParaRPr sz="2100" dirty="0">
              <a:solidFill>
                <a:srgbClr val="133C73"/>
              </a:solidFill>
              <a:uFill>
                <a:solidFill/>
              </a:uFill>
              <a:latin typeface="Baskerville SemiBold"/>
              <a:ea typeface="Baskerville SemiBold"/>
              <a:cs typeface="Baskerville SemiBold"/>
              <a:sym typeface="Baskerville SemiBold"/>
            </a:endParaRPr>
          </a:p>
          <a:p>
            <a:pPr marL="666485" lvl="1"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Provide base metal thickening &amp; reclamation</a:t>
            </a:r>
            <a:endParaRPr sz="2100" dirty="0">
              <a:solidFill>
                <a:srgbClr val="133C73"/>
              </a:solidFill>
              <a:uFill>
                <a:solidFill/>
              </a:uFill>
              <a:latin typeface="Baskerville SemiBold"/>
              <a:ea typeface="Baskerville SemiBold"/>
              <a:cs typeface="Baskerville SemiBold"/>
              <a:sym typeface="Baskerville SemiBold"/>
            </a:endParaRPr>
          </a:p>
          <a:p>
            <a:pPr marL="666485" lvl="1"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As a non-skid coating  on walkways and deck</a:t>
            </a:r>
            <a:endParaRPr sz="2100" dirty="0">
              <a:solidFill>
                <a:srgbClr val="133C73"/>
              </a:solidFill>
              <a:uFill>
                <a:solidFill/>
              </a:uFill>
              <a:latin typeface="Baskerville SemiBold"/>
              <a:ea typeface="Baskerville SemiBold"/>
              <a:cs typeface="Baskerville SemiBold"/>
              <a:sym typeface="Baskerville SemiBold"/>
            </a:endParaRPr>
          </a:p>
          <a:p>
            <a:pPr marL="666485" lvl="1" indent="-209285" algn="l" defTabSz="1300480">
              <a:lnSpc>
                <a:spcPct val="150000"/>
              </a:lnSpc>
              <a:buSzPct val="100000"/>
              <a:buChar char="•"/>
              <a:defRPr sz="1800"/>
            </a:pPr>
            <a:r>
              <a:rPr sz="2100" b="1" dirty="0">
                <a:solidFill>
                  <a:srgbClr val="133C73"/>
                </a:solidFill>
                <a:uFill>
                  <a:solidFill>
                    <a:srgbClr val="002060"/>
                  </a:solidFill>
                </a:uFill>
                <a:latin typeface="Baskerville SemiBold"/>
                <a:ea typeface="Baskerville SemiBold"/>
                <a:cs typeface="Baskerville SemiBold"/>
                <a:sym typeface="Baskerville SemiBold"/>
              </a:rPr>
              <a:t>As a hard protective layer against  abrasion or erosion such as in caisson pipes</a:t>
            </a:r>
          </a:p>
        </p:txBody>
      </p:sp>
      <p:sp>
        <p:nvSpPr>
          <p:cNvPr id="70" name="Shape 70"/>
          <p:cNvSpPr/>
          <p:nvPr/>
        </p:nvSpPr>
        <p:spPr>
          <a:xfrm>
            <a:off x="3366053" y="268287"/>
            <a:ext cx="9217025"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W</a:t>
            </a:r>
            <a:r>
              <a:rPr sz="3413" b="1" cap="all" dirty="0">
                <a:solidFill>
                  <a:srgbClr val="133C73"/>
                </a:solidFill>
                <a:uFill>
                  <a:solidFill>
                    <a:srgbClr val="002060"/>
                  </a:solidFill>
                </a:uFill>
                <a:latin typeface="Copperplate"/>
                <a:ea typeface="Copperplate"/>
                <a:cs typeface="Copperplate"/>
                <a:sym typeface="Copperplate"/>
              </a:rPr>
              <a:t>hat is</a:t>
            </a:r>
            <a:r>
              <a:rPr sz="3982" b="1" cap="all" dirty="0">
                <a:solidFill>
                  <a:srgbClr val="133C73"/>
                </a:solidFill>
                <a:uFill>
                  <a:solidFill>
                    <a:srgbClr val="002060"/>
                  </a:solidFill>
                </a:uFill>
                <a:latin typeface="Copperplate"/>
                <a:ea typeface="Copperplate"/>
                <a:cs typeface="Copperplate"/>
                <a:sym typeface="Copperplate"/>
              </a:rPr>
              <a:t> T</a:t>
            </a:r>
            <a:r>
              <a:rPr sz="3413" b="1" cap="all" dirty="0">
                <a:solidFill>
                  <a:srgbClr val="133C73"/>
                </a:solidFill>
                <a:uFill>
                  <a:solidFill>
                    <a:srgbClr val="002060"/>
                  </a:solidFill>
                </a:uFill>
                <a:latin typeface="Copperplate"/>
                <a:ea typeface="Copperplate"/>
                <a:cs typeface="Copperplate"/>
                <a:sym typeface="Copperplate"/>
              </a:rPr>
              <a:t>hermal</a:t>
            </a:r>
            <a:r>
              <a:rPr sz="3982" b="1" cap="all" dirty="0">
                <a:solidFill>
                  <a:srgbClr val="133C73"/>
                </a:solidFill>
                <a:uFill>
                  <a:solidFill>
                    <a:srgbClr val="002060"/>
                  </a:solidFill>
                </a:uFill>
                <a:latin typeface="Copperplate"/>
                <a:ea typeface="Copperplate"/>
                <a:cs typeface="Copperplate"/>
                <a:sym typeface="Copperplate"/>
              </a:rPr>
              <a:t> s</a:t>
            </a:r>
            <a:r>
              <a:rPr sz="3413" b="1" cap="all" dirty="0">
                <a:solidFill>
                  <a:srgbClr val="133C73"/>
                </a:solidFill>
                <a:uFill>
                  <a:solidFill>
                    <a:srgbClr val="002060"/>
                  </a:solidFill>
                </a:uFill>
                <a:latin typeface="Copperplate"/>
                <a:ea typeface="Copperplate"/>
                <a:cs typeface="Copperplate"/>
                <a:sym typeface="Copperplate"/>
              </a:rPr>
              <a:t>pray</a:t>
            </a:r>
            <a:r>
              <a:rPr sz="3982" b="1" cap="all" dirty="0">
                <a:solidFill>
                  <a:srgbClr val="133C73"/>
                </a:solidFill>
                <a:uFill>
                  <a:solidFill>
                    <a:srgbClr val="002060"/>
                  </a:solidFill>
                </a:uFill>
                <a:latin typeface="Copperplate"/>
                <a:ea typeface="Copperplate"/>
                <a:cs typeface="Copperplate"/>
                <a:sym typeface="Copperplate"/>
              </a:rPr>
              <a:t> c</a:t>
            </a:r>
            <a:r>
              <a:rPr sz="3413" b="1" cap="all" dirty="0">
                <a:solidFill>
                  <a:srgbClr val="133C73"/>
                </a:solidFill>
                <a:uFill>
                  <a:solidFill>
                    <a:srgbClr val="002060"/>
                  </a:solidFill>
                </a:uFill>
                <a:latin typeface="Copperplate"/>
                <a:ea typeface="Copperplate"/>
                <a:cs typeface="Copperplate"/>
                <a:sym typeface="Copperplate"/>
              </a:rPr>
              <a:t>oating</a:t>
            </a:r>
          </a:p>
        </p:txBody>
      </p:sp>
      <p:pic>
        <p:nvPicPr>
          <p:cNvPr id="71"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72" name="InsertedImage-4.jpg"/>
          <p:cNvPicPr/>
          <p:nvPr/>
        </p:nvPicPr>
        <p:blipFill>
          <a:blip r:embed="rId5">
            <a:extLst/>
          </a:blip>
          <a:stretch>
            <a:fillRect/>
          </a:stretch>
        </p:blipFill>
        <p:spPr>
          <a:xfrm>
            <a:off x="1233169" y="1551940"/>
            <a:ext cx="5336542" cy="2424925"/>
          </a:xfrm>
          <a:prstGeom prst="rect">
            <a:avLst/>
          </a:prstGeom>
          <a:ln w="12700">
            <a:miter lim="400000"/>
          </a:ln>
          <a:effectLst>
            <a:outerShdw blurRad="254000" dist="127000" dir="5400000" rotWithShape="0">
              <a:srgbClr val="000000">
                <a:alpha val="70000"/>
              </a:srgbClr>
            </a:outerShdw>
          </a:effectLst>
        </p:spPr>
      </p:pic>
      <p:pic>
        <p:nvPicPr>
          <p:cNvPr id="73" name="InsertedImage.jpg"/>
          <p:cNvPicPr/>
          <p:nvPr/>
        </p:nvPicPr>
        <p:blipFill>
          <a:blip r:embed="rId6">
            <a:extLst/>
          </a:blip>
          <a:srcRect/>
          <a:stretch>
            <a:fillRect/>
          </a:stretch>
        </p:blipFill>
        <p:spPr>
          <a:xfrm>
            <a:off x="7968581" y="1524829"/>
            <a:ext cx="3681553" cy="2438675"/>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nsertedImage-2.jpg"/>
          <p:cNvPicPr/>
          <p:nvPr/>
        </p:nvPicPr>
        <p:blipFill>
          <a:blip r:embed="rId3">
            <a:alphaModFix amt="51000"/>
            <a:extLst/>
          </a:blip>
          <a:stretch>
            <a:fillRect/>
          </a:stretch>
        </p:blipFill>
        <p:spPr>
          <a:xfrm>
            <a:off x="0" y="0"/>
            <a:ext cx="13004798" cy="9753600"/>
          </a:xfrm>
          <a:prstGeom prst="rect">
            <a:avLst/>
          </a:prstGeom>
          <a:ln w="12700">
            <a:miter lim="400000"/>
          </a:ln>
        </p:spPr>
      </p:pic>
      <p:sp>
        <p:nvSpPr>
          <p:cNvPr id="76" name="Shape 76"/>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77" name="Shape 77"/>
          <p:cNvSpPr/>
          <p:nvPr/>
        </p:nvSpPr>
        <p:spPr>
          <a:xfrm>
            <a:off x="647700" y="1749472"/>
            <a:ext cx="11709400" cy="7073901"/>
          </a:xfrm>
          <a:prstGeom prst="rect">
            <a:avLst/>
          </a:prstGeom>
          <a:ln w="12700">
            <a:miter lim="400000"/>
          </a:ln>
          <a:extLst>
            <a:ext uri="{C572A759-6A51-4108-AA02-DFA0A04FC94B}">
              <ma14:wrappingTextBoxFlag xmlns="" xmlns:ma14="http://schemas.microsoft.com/office/mac/drawingml/2011/main" val="1"/>
            </a:ext>
          </a:extLst>
        </p:spPr>
        <p:txBody>
          <a:bodyPr lIns="114300" tIns="114300" rIns="114300" bIns="114300">
            <a:normAutofit/>
          </a:bodyPr>
          <a:lstStyle/>
          <a:p>
            <a:pPr marL="220578" lvl="0"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Advantages of TSC over conventional coatings:</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Superior Corrosion Protection</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Superior Adhesion &amp; Cohesive Strength</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Greater Hardness</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Abrasion &amp; Erosion Resistance</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Provides Cathodic Protection</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No curing or drying period. Ready to use after application.</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No hazardous VOC</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Wide Choice of Coating Materials</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Only solution recommended for CUI  environment</a:t>
            </a:r>
            <a:endParaRPr sz="2200">
              <a:solidFill>
                <a:srgbClr val="133C73"/>
              </a:solidFill>
              <a:latin typeface="Baskerville SemiBold"/>
              <a:ea typeface="Baskerville SemiBold"/>
              <a:cs typeface="Baskerville SemiBold"/>
              <a:sym typeface="Baskerville SemiBold"/>
            </a:endParaRPr>
          </a:p>
          <a:p>
            <a:pPr marL="601578" lvl="1" indent="-220578" algn="l">
              <a:lnSpc>
                <a:spcPct val="50000"/>
              </a:lnSpc>
              <a:spcBef>
                <a:spcPts val="3200"/>
              </a:spcBef>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Maintenance-free coating life for  more than 20 years even in C5  environment</a:t>
            </a:r>
          </a:p>
        </p:txBody>
      </p:sp>
      <p:sp>
        <p:nvSpPr>
          <p:cNvPr id="78" name="Shape 78"/>
          <p:cNvSpPr/>
          <p:nvPr/>
        </p:nvSpPr>
        <p:spPr>
          <a:xfrm>
            <a:off x="3366053" y="268287"/>
            <a:ext cx="9217025"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dirty="0">
                <a:solidFill>
                  <a:srgbClr val="133C73"/>
                </a:solidFill>
                <a:uFill>
                  <a:solidFill>
                    <a:srgbClr val="002060"/>
                  </a:solidFill>
                </a:uFill>
                <a:latin typeface="Copperplate"/>
                <a:ea typeface="Copperplate"/>
                <a:cs typeface="Copperplate"/>
                <a:sym typeface="Copperplate"/>
              </a:rPr>
              <a:t>A</a:t>
            </a:r>
            <a:r>
              <a:rPr sz="3413" b="1" cap="all" dirty="0">
                <a:solidFill>
                  <a:srgbClr val="133C73"/>
                </a:solidFill>
                <a:uFill>
                  <a:solidFill>
                    <a:srgbClr val="002060"/>
                  </a:solidFill>
                </a:uFill>
                <a:latin typeface="Copperplate"/>
                <a:ea typeface="Copperplate"/>
                <a:cs typeface="Copperplate"/>
                <a:sym typeface="Copperplate"/>
              </a:rPr>
              <a:t>dvantages of</a:t>
            </a:r>
            <a:r>
              <a:rPr sz="3982" b="1" cap="all" dirty="0">
                <a:solidFill>
                  <a:srgbClr val="133C73"/>
                </a:solidFill>
                <a:uFill>
                  <a:solidFill>
                    <a:srgbClr val="002060"/>
                  </a:solidFill>
                </a:uFill>
                <a:latin typeface="Copperplate"/>
                <a:ea typeface="Copperplate"/>
                <a:cs typeface="Copperplate"/>
                <a:sym typeface="Copperplate"/>
              </a:rPr>
              <a:t> </a:t>
            </a:r>
            <a:r>
              <a:rPr sz="3982" b="1" cap="all" dirty="0" err="1">
                <a:solidFill>
                  <a:srgbClr val="133C73"/>
                </a:solidFill>
                <a:uFill>
                  <a:solidFill>
                    <a:srgbClr val="002060"/>
                  </a:solidFill>
                </a:uFill>
                <a:latin typeface="Copperplate"/>
                <a:ea typeface="Copperplate"/>
                <a:cs typeface="Copperplate"/>
                <a:sym typeface="Copperplate"/>
              </a:rPr>
              <a:t>Tsc</a:t>
            </a:r>
            <a:endParaRPr sz="3982" b="1" cap="all" dirty="0">
              <a:solidFill>
                <a:srgbClr val="133C73"/>
              </a:solidFill>
              <a:uFill>
                <a:solidFill>
                  <a:srgbClr val="002060"/>
                </a:solidFill>
              </a:uFill>
              <a:latin typeface="Copperplate"/>
              <a:ea typeface="Copperplate"/>
              <a:cs typeface="Copperplate"/>
              <a:sym typeface="Copperplate"/>
            </a:endParaRPr>
          </a:p>
        </p:txBody>
      </p:sp>
      <p:pic>
        <p:nvPicPr>
          <p:cNvPr id="79" name="pasted-image.png"/>
          <p:cNvPicPr/>
          <p:nvPr/>
        </p:nvPicPr>
        <p:blipFill>
          <a:blip r:embed="rId4">
            <a:extLst/>
          </a:blip>
          <a:stretch>
            <a:fillRect/>
          </a:stretch>
        </p:blipFill>
        <p:spPr>
          <a:xfrm>
            <a:off x="63020" y="72390"/>
            <a:ext cx="2474920" cy="1145894"/>
          </a:xfrm>
          <a:prstGeom prst="rect">
            <a:avLst/>
          </a:prstGeom>
          <a:ln w="12700">
            <a:miter lim="400000"/>
          </a:ln>
        </p:spPr>
      </p:pic>
    </p:spTree>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pic>
        <p:nvPicPr>
          <p:cNvPr id="82" name="InsertedImage-6.jpg"/>
          <p:cNvPicPr/>
          <p:nvPr/>
        </p:nvPicPr>
        <p:blipFill>
          <a:blip r:embed="rId4">
            <a:extLst/>
          </a:blip>
          <a:srcRect l="966" t="11062" r="966" b="34761"/>
          <a:stretch>
            <a:fillRect/>
          </a:stretch>
        </p:blipFill>
        <p:spPr>
          <a:xfrm flipH="1">
            <a:off x="403005" y="1670572"/>
            <a:ext cx="8688126" cy="3599758"/>
          </a:xfrm>
          <a:prstGeom prst="rect">
            <a:avLst/>
          </a:prstGeom>
          <a:ln w="12700">
            <a:miter lim="400000"/>
          </a:ln>
          <a:effectLst>
            <a:outerShdw blurRad="152400" dist="250190" dir="8460000" rotWithShape="0">
              <a:srgbClr val="000000">
                <a:alpha val="28000"/>
              </a:srgbClr>
            </a:outerShdw>
          </a:effectLst>
        </p:spPr>
      </p:pic>
      <p:sp>
        <p:nvSpPr>
          <p:cNvPr id="83" name="Shape 83"/>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84" name="Shape 84"/>
          <p:cNvSpPr/>
          <p:nvPr/>
        </p:nvSpPr>
        <p:spPr>
          <a:xfrm>
            <a:off x="4390165" y="268287"/>
            <a:ext cx="8192912"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p</a:t>
            </a:r>
            <a:r>
              <a:rPr sz="3413" b="1" cap="all">
                <a:solidFill>
                  <a:srgbClr val="133C73"/>
                </a:solidFill>
                <a:uFill>
                  <a:solidFill>
                    <a:srgbClr val="002060"/>
                  </a:solidFill>
                </a:uFill>
                <a:latin typeface="Copperplate"/>
                <a:ea typeface="Copperplate"/>
                <a:cs typeface="Copperplate"/>
                <a:sym typeface="Copperplate"/>
              </a:rPr>
              <a:t>roduction</a:t>
            </a:r>
            <a:r>
              <a:rPr sz="3982" b="1" cap="all">
                <a:solidFill>
                  <a:srgbClr val="133C73"/>
                </a:solidFill>
                <a:uFill>
                  <a:solidFill>
                    <a:srgbClr val="002060"/>
                  </a:solidFill>
                </a:uFill>
                <a:latin typeface="Copperplate"/>
                <a:ea typeface="Copperplate"/>
                <a:cs typeface="Copperplate"/>
                <a:sym typeface="Copperplate"/>
              </a:rPr>
              <a:t> C</a:t>
            </a:r>
            <a:r>
              <a:rPr sz="3413" b="1" cap="all">
                <a:solidFill>
                  <a:srgbClr val="133C73"/>
                </a:solidFill>
                <a:uFill>
                  <a:solidFill>
                    <a:srgbClr val="002060"/>
                  </a:solidFill>
                </a:uFill>
                <a:latin typeface="Copperplate"/>
                <a:ea typeface="Copperplate"/>
                <a:cs typeface="Copperplate"/>
                <a:sym typeface="Copperplate"/>
              </a:rPr>
              <a:t>APABILITIES</a:t>
            </a:r>
          </a:p>
        </p:txBody>
      </p:sp>
      <p:sp>
        <p:nvSpPr>
          <p:cNvPr id="85" name="Shape 85"/>
          <p:cNvSpPr/>
          <p:nvPr/>
        </p:nvSpPr>
        <p:spPr>
          <a:xfrm>
            <a:off x="440497" y="5722517"/>
            <a:ext cx="8331201" cy="30099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marL="219252" lvl="0"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Ability to work in various environments such as</a:t>
            </a:r>
            <a:endParaRPr sz="2200">
              <a:solidFill>
                <a:srgbClr val="133C73"/>
              </a:solidFill>
              <a:uFill>
                <a:solidFill/>
              </a:uFill>
              <a:latin typeface="Baskerville SemiBold"/>
              <a:ea typeface="Baskerville SemiBold"/>
              <a:cs typeface="Baskerville SemiBold"/>
              <a:sym typeface="Baskerville SemiBold"/>
            </a:endParaRPr>
          </a:p>
          <a:p>
            <a:pPr marL="676452" lvl="1"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Refineries with stringent safety regulations</a:t>
            </a:r>
            <a:endParaRPr sz="2200">
              <a:solidFill>
                <a:srgbClr val="133C73"/>
              </a:solidFill>
              <a:uFill>
                <a:solidFill/>
              </a:uFill>
              <a:latin typeface="Baskerville SemiBold"/>
              <a:ea typeface="Baskerville SemiBold"/>
              <a:cs typeface="Baskerville SemiBold"/>
              <a:sym typeface="Baskerville SemiBold"/>
            </a:endParaRPr>
          </a:p>
          <a:p>
            <a:pPr marL="676452" lvl="1"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Cramped conditions with limited mobility on scaffold platforms</a:t>
            </a:r>
            <a:endParaRPr sz="2200">
              <a:solidFill>
                <a:srgbClr val="133C73"/>
              </a:solidFill>
              <a:uFill>
                <a:solidFill/>
              </a:uFill>
              <a:latin typeface="Baskerville SemiBold"/>
              <a:ea typeface="Baskerville SemiBold"/>
              <a:cs typeface="Baskerville SemiBold"/>
              <a:sym typeface="Baskerville SemiBold"/>
            </a:endParaRPr>
          </a:p>
          <a:p>
            <a:pPr marL="676452" lvl="1"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Confined spaces such as tanks inside vessels</a:t>
            </a:r>
            <a:endParaRPr sz="2200">
              <a:solidFill>
                <a:srgbClr val="133C73"/>
              </a:solidFill>
              <a:uFill>
                <a:solidFill/>
              </a:uFill>
              <a:latin typeface="Baskerville SemiBold"/>
              <a:ea typeface="Baskerville SemiBold"/>
              <a:cs typeface="Baskerville SemiBold"/>
              <a:sym typeface="Baskerville SemiBold"/>
            </a:endParaRPr>
          </a:p>
          <a:p>
            <a:pPr marL="676452" lvl="1"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Heights of more than 30m</a:t>
            </a:r>
          </a:p>
        </p:txBody>
      </p:sp>
      <p:pic>
        <p:nvPicPr>
          <p:cNvPr id="86" name="pasted-image.png"/>
          <p:cNvPicPr/>
          <p:nvPr/>
        </p:nvPicPr>
        <p:blipFill>
          <a:blip r:embed="rId5">
            <a:extLst/>
          </a:blip>
          <a:stretch>
            <a:fillRect/>
          </a:stretch>
        </p:blipFill>
        <p:spPr>
          <a:xfrm>
            <a:off x="63020" y="72390"/>
            <a:ext cx="2474920" cy="1145894"/>
          </a:xfrm>
          <a:prstGeom prst="rect">
            <a:avLst/>
          </a:prstGeom>
          <a:ln w="12700">
            <a:miter lim="400000"/>
          </a:ln>
        </p:spPr>
      </p:pic>
      <p:sp>
        <p:nvSpPr>
          <p:cNvPr id="87" name="Shape 87"/>
          <p:cNvSpPr/>
          <p:nvPr/>
        </p:nvSpPr>
        <p:spPr>
          <a:xfrm>
            <a:off x="9111825" y="1791600"/>
            <a:ext cx="3429001" cy="3695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219252" lvl="0"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Average 80m</a:t>
            </a:r>
            <a:r>
              <a:rPr sz="2200" b="1" baseline="30545">
                <a:solidFill>
                  <a:srgbClr val="133C73"/>
                </a:solidFill>
                <a:uFill>
                  <a:solidFill>
                    <a:srgbClr val="002060"/>
                  </a:solidFill>
                </a:uFill>
                <a:latin typeface="Baskerville SemiBold"/>
                <a:ea typeface="Baskerville SemiBold"/>
                <a:cs typeface="Baskerville SemiBold"/>
                <a:sym typeface="Baskerville SemiBold"/>
              </a:rPr>
              <a:t>2</a:t>
            </a:r>
            <a:r>
              <a:rPr sz="2200" b="1">
                <a:solidFill>
                  <a:srgbClr val="133C73"/>
                </a:solidFill>
                <a:uFill>
                  <a:solidFill>
                    <a:srgbClr val="002060"/>
                  </a:solidFill>
                </a:uFill>
                <a:latin typeface="Baskerville SemiBold"/>
                <a:ea typeface="Baskerville SemiBold"/>
                <a:cs typeface="Baskerville SemiBold"/>
                <a:sym typeface="Baskerville SemiBold"/>
              </a:rPr>
              <a:t> per machine at  250µm for each 8-hour shift</a:t>
            </a:r>
            <a:endParaRPr sz="2200">
              <a:solidFill>
                <a:srgbClr val="133C73"/>
              </a:solidFill>
              <a:uFill>
                <a:solidFill/>
              </a:uFill>
              <a:latin typeface="Baskerville SemiBold"/>
              <a:ea typeface="Baskerville SemiBold"/>
              <a:cs typeface="Baskerville SemiBold"/>
              <a:sym typeface="Baskerville SemiBold"/>
            </a:endParaRPr>
          </a:p>
          <a:p>
            <a:pPr marL="219252" lvl="0"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Round the clock operations if required</a:t>
            </a:r>
            <a:endParaRPr sz="2200">
              <a:solidFill>
                <a:srgbClr val="133C73"/>
              </a:solidFill>
              <a:uFill>
                <a:solidFill/>
              </a:uFill>
              <a:latin typeface="Baskerville SemiBold"/>
              <a:ea typeface="Baskerville SemiBold"/>
              <a:cs typeface="Baskerville SemiBold"/>
              <a:sym typeface="Baskerville SemiBold"/>
            </a:endParaRPr>
          </a:p>
          <a:p>
            <a:pPr marL="219252" lvl="0" indent="-219252" algn="l" defTabSz="1300480">
              <a:lnSpc>
                <a:spcPct val="150000"/>
              </a:lnSpc>
              <a:buSzPct val="100000"/>
              <a:buChar char="•"/>
              <a:defRPr sz="1800"/>
            </a:pPr>
            <a:r>
              <a:rPr sz="2200" b="1">
                <a:solidFill>
                  <a:srgbClr val="133C73"/>
                </a:solidFill>
                <a:uFill>
                  <a:solidFill>
                    <a:srgbClr val="002060"/>
                  </a:solidFill>
                </a:uFill>
                <a:latin typeface="Baskerville SemiBold"/>
                <a:ea typeface="Baskerville SemiBold"/>
                <a:cs typeface="Baskerville SemiBold"/>
                <a:sym typeface="Baskerville SemiBold"/>
              </a:rPr>
              <a:t>Automatic application if required</a:t>
            </a:r>
          </a:p>
        </p:txBody>
      </p:sp>
      <p:pic>
        <p:nvPicPr>
          <p:cNvPr id="88" name="InsertedImage-7.jpg"/>
          <p:cNvPicPr/>
          <p:nvPr/>
        </p:nvPicPr>
        <p:blipFill>
          <a:blip r:embed="rId6">
            <a:extLst/>
          </a:blip>
          <a:srcRect l="9038" t="11253" r="17591" b="990"/>
          <a:stretch>
            <a:fillRect/>
          </a:stretch>
        </p:blipFill>
        <p:spPr>
          <a:xfrm flipH="1">
            <a:off x="9149545" y="5643159"/>
            <a:ext cx="3353580" cy="3008387"/>
          </a:xfrm>
          <a:prstGeom prst="rect">
            <a:avLst/>
          </a:prstGeom>
          <a:ln w="12700">
            <a:miter lim="400000"/>
          </a:ln>
          <a:effectLst>
            <a:outerShdw blurRad="152400" dist="250190" dir="8460000" rotWithShape="0">
              <a:srgbClr val="000000">
                <a:alpha val="28000"/>
              </a:srgbClr>
            </a:outerShdw>
          </a:effectLst>
        </p:spPr>
      </p:pic>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nsertedImage-2.jpg"/>
          <p:cNvPicPr/>
          <p:nvPr/>
        </p:nvPicPr>
        <p:blipFill>
          <a:blip r:embed="rId3">
            <a:alphaModFix amt="51000"/>
            <a:extLst/>
          </a:blip>
          <a:stretch>
            <a:fillRect/>
          </a:stretch>
        </p:blipFill>
        <p:spPr>
          <a:xfrm>
            <a:off x="-4913" y="0"/>
            <a:ext cx="13004798" cy="9753600"/>
          </a:xfrm>
          <a:prstGeom prst="rect">
            <a:avLst/>
          </a:prstGeom>
          <a:ln w="12700">
            <a:miter lim="400000"/>
          </a:ln>
        </p:spPr>
      </p:pic>
      <p:pic>
        <p:nvPicPr>
          <p:cNvPr id="91" name="image7.jpg"/>
          <p:cNvPicPr/>
          <p:nvPr/>
        </p:nvPicPr>
        <p:blipFill>
          <a:blip r:embed="rId4">
            <a:extLst/>
          </a:blip>
          <a:srcRect l="7487" t="4282" r="3746"/>
          <a:stretch>
            <a:fillRect/>
          </a:stretch>
        </p:blipFill>
        <p:spPr>
          <a:xfrm flipH="1">
            <a:off x="9784415" y="6322834"/>
            <a:ext cx="2719925" cy="2199714"/>
          </a:xfrm>
          <a:prstGeom prst="rect">
            <a:avLst/>
          </a:prstGeom>
          <a:ln w="12700">
            <a:miter lim="400000"/>
          </a:ln>
          <a:effectLst>
            <a:outerShdw blurRad="152400" dist="250190" dir="8460000" rotWithShape="0">
              <a:srgbClr val="000000">
                <a:alpha val="28000"/>
              </a:srgbClr>
            </a:outerShdw>
          </a:effectLst>
        </p:spPr>
      </p:pic>
      <p:pic>
        <p:nvPicPr>
          <p:cNvPr id="92" name="InsertedImage-8.jpg"/>
          <p:cNvPicPr/>
          <p:nvPr/>
        </p:nvPicPr>
        <p:blipFill>
          <a:blip r:embed="rId5">
            <a:extLst/>
          </a:blip>
          <a:srcRect b="12206"/>
          <a:stretch>
            <a:fillRect/>
          </a:stretch>
        </p:blipFill>
        <p:spPr>
          <a:xfrm flipH="1">
            <a:off x="3278576" y="1661266"/>
            <a:ext cx="6437916" cy="4239073"/>
          </a:xfrm>
          <a:prstGeom prst="rect">
            <a:avLst/>
          </a:prstGeom>
          <a:ln w="12700">
            <a:miter lim="400000"/>
          </a:ln>
          <a:effectLst>
            <a:outerShdw blurRad="152400" dist="250190" dir="8460000" rotWithShape="0">
              <a:srgbClr val="000000">
                <a:alpha val="28000"/>
              </a:srgbClr>
            </a:outerShdw>
          </a:effectLst>
        </p:spPr>
      </p:pic>
      <p:sp>
        <p:nvSpPr>
          <p:cNvPr id="93" name="Shape 93"/>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94" name="Shape 94"/>
          <p:cNvSpPr/>
          <p:nvPr/>
        </p:nvSpPr>
        <p:spPr>
          <a:xfrm>
            <a:off x="4291179" y="0"/>
            <a:ext cx="8192911" cy="12341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fontScale="92500"/>
          </a:bodyPr>
          <a:lstStyle>
            <a:lvl1pPr algn="r" defTabSz="1300480">
              <a:defRPr sz="3982" b="1" cap="all">
                <a:solidFill>
                  <a:srgbClr val="133C73"/>
                </a:solidFill>
                <a:uFill>
                  <a:solidFill>
                    <a:srgbClr val="002060"/>
                  </a:solidFill>
                </a:uFill>
                <a:latin typeface="Copperplate"/>
                <a:ea typeface="Copperplate"/>
                <a:cs typeface="Copperplate"/>
                <a:sym typeface="Copperplate"/>
              </a:defRPr>
            </a:lvl1pPr>
          </a:lstStyle>
          <a:p>
            <a:pPr lvl="0">
              <a:defRPr sz="1800" b="0" cap="none">
                <a:solidFill>
                  <a:srgbClr val="000000"/>
                </a:solidFill>
                <a:uFillTx/>
              </a:defRPr>
            </a:pPr>
            <a:r>
              <a:rPr sz="3982" b="1" cap="all">
                <a:solidFill>
                  <a:srgbClr val="133C73"/>
                </a:solidFill>
                <a:uFill>
                  <a:solidFill>
                    <a:srgbClr val="002060"/>
                  </a:solidFill>
                </a:uFill>
              </a:rPr>
              <a:t>THERMAL SPRAY APPLICATIONS</a:t>
            </a:r>
          </a:p>
        </p:txBody>
      </p:sp>
      <p:sp>
        <p:nvSpPr>
          <p:cNvPr id="95" name="Shape 95"/>
          <p:cNvSpPr/>
          <p:nvPr/>
        </p:nvSpPr>
        <p:spPr>
          <a:xfrm>
            <a:off x="10172369" y="1686761"/>
            <a:ext cx="2222501" cy="38481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210552" lvl="0" indent="-210552" algn="l">
              <a:spcBef>
                <a:spcPts val="3200"/>
              </a:spcBef>
              <a:buSzPct val="100000"/>
              <a:buChar char="•"/>
              <a:defRPr sz="1800"/>
            </a:pPr>
            <a:r>
              <a:rPr sz="2100" b="1">
                <a:solidFill>
                  <a:srgbClr val="133C73"/>
                </a:solidFill>
                <a:uFill>
                  <a:solidFill>
                    <a:srgbClr val="002060"/>
                  </a:solidFill>
                </a:uFill>
              </a:rPr>
              <a:t>Refinery Pipelines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Heat Exchangers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Columns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Cooling Towers</a:t>
            </a:r>
          </a:p>
        </p:txBody>
      </p:sp>
      <p:pic>
        <p:nvPicPr>
          <p:cNvPr id="96" name="pasted-image.png"/>
          <p:cNvPicPr/>
          <p:nvPr/>
        </p:nvPicPr>
        <p:blipFill>
          <a:blip r:embed="rId6">
            <a:extLst/>
          </a:blip>
          <a:stretch>
            <a:fillRect/>
          </a:stretch>
        </p:blipFill>
        <p:spPr>
          <a:xfrm>
            <a:off x="63020" y="72390"/>
            <a:ext cx="2474920" cy="1145894"/>
          </a:xfrm>
          <a:prstGeom prst="rect">
            <a:avLst/>
          </a:prstGeom>
          <a:ln w="12700">
            <a:miter lim="400000"/>
          </a:ln>
        </p:spPr>
      </p:pic>
      <p:pic>
        <p:nvPicPr>
          <p:cNvPr id="97" name="InsertedImage-9.jpg"/>
          <p:cNvPicPr/>
          <p:nvPr/>
        </p:nvPicPr>
        <p:blipFill>
          <a:blip r:embed="rId7">
            <a:extLst/>
          </a:blip>
          <a:srcRect l="5267" r="5267"/>
          <a:stretch>
            <a:fillRect/>
          </a:stretch>
        </p:blipFill>
        <p:spPr>
          <a:xfrm flipH="1">
            <a:off x="635064" y="6343272"/>
            <a:ext cx="2575356" cy="2158947"/>
          </a:xfrm>
          <a:prstGeom prst="rect">
            <a:avLst/>
          </a:prstGeom>
          <a:ln w="12700">
            <a:miter lim="400000"/>
          </a:ln>
          <a:effectLst>
            <a:outerShdw blurRad="152400" dist="250190" dir="8460000" rotWithShape="0">
              <a:srgbClr val="000000">
                <a:alpha val="28000"/>
              </a:srgbClr>
            </a:outerShdw>
          </a:effectLst>
        </p:spPr>
      </p:pic>
      <p:sp>
        <p:nvSpPr>
          <p:cNvPr id="98" name="Shape 98"/>
          <p:cNvSpPr/>
          <p:nvPr/>
        </p:nvSpPr>
        <p:spPr>
          <a:xfrm>
            <a:off x="1014707" y="1670178"/>
            <a:ext cx="1816101" cy="43180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210552" lvl="0" indent="-210552" algn="l">
              <a:spcBef>
                <a:spcPts val="3200"/>
              </a:spcBef>
              <a:buSzPct val="100000"/>
              <a:buChar char="•"/>
              <a:defRPr sz="1800"/>
            </a:pPr>
            <a:r>
              <a:rPr sz="2100" b="1">
                <a:solidFill>
                  <a:srgbClr val="133C73"/>
                </a:solidFill>
                <a:uFill>
                  <a:solidFill>
                    <a:srgbClr val="002060"/>
                  </a:solidFill>
                </a:uFill>
              </a:rPr>
              <a:t>Flare Towers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Caisson Pipes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Wellhead Jackets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Offshore Crane Booms</a:t>
            </a:r>
          </a:p>
        </p:txBody>
      </p:sp>
      <p:sp>
        <p:nvSpPr>
          <p:cNvPr id="99" name="Shape 99"/>
          <p:cNvSpPr/>
          <p:nvPr/>
        </p:nvSpPr>
        <p:spPr>
          <a:xfrm>
            <a:off x="4655987" y="6257132"/>
            <a:ext cx="3683001" cy="2908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a:bodyPr>
          <a:lstStyle/>
          <a:p>
            <a:pPr marL="210552" lvl="0" indent="-210552" algn="l">
              <a:spcBef>
                <a:spcPts val="3200"/>
              </a:spcBef>
              <a:buSzPct val="100000"/>
              <a:buChar char="•"/>
              <a:defRPr sz="1800"/>
            </a:pPr>
            <a:r>
              <a:rPr sz="2100" b="1">
                <a:solidFill>
                  <a:srgbClr val="133C73"/>
                </a:solidFill>
                <a:uFill>
                  <a:solidFill>
                    <a:srgbClr val="002060"/>
                  </a:solidFill>
                </a:uFill>
              </a:rPr>
              <a:t>Splash Zone Structures</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Flue Stack</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Insulated Equipment</a:t>
            </a:r>
            <a:endParaRPr sz="2100">
              <a:solidFill>
                <a:srgbClr val="133C73"/>
              </a:solidFill>
            </a:endParaRPr>
          </a:p>
          <a:p>
            <a:pPr marL="210552" lvl="0" indent="-210552" algn="l">
              <a:spcBef>
                <a:spcPts val="3200"/>
              </a:spcBef>
              <a:buSzPct val="100000"/>
              <a:buChar char="•"/>
              <a:defRPr sz="1800"/>
            </a:pPr>
            <a:r>
              <a:rPr sz="2100" b="1">
                <a:solidFill>
                  <a:srgbClr val="133C73"/>
                </a:solidFill>
                <a:uFill>
                  <a:solidFill>
                    <a:srgbClr val="002060"/>
                  </a:solidFill>
                </a:uFill>
              </a:rPr>
              <a:t>Steel Rebars in Concrete</a:t>
            </a:r>
          </a:p>
        </p:txBody>
      </p:sp>
    </p:spTree>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nsertedImage-1.jpg"/>
          <p:cNvPicPr/>
          <p:nvPr/>
        </p:nvPicPr>
        <p:blipFill>
          <a:blip r:embed="rId3">
            <a:alphaModFix amt="44000"/>
            <a:extLst/>
          </a:blip>
          <a:srcRect l="35129" t="25394" r="26734" b="36469"/>
          <a:stretch>
            <a:fillRect/>
          </a:stretch>
        </p:blipFill>
        <p:spPr>
          <a:xfrm>
            <a:off x="0" y="0"/>
            <a:ext cx="13004800" cy="9753601"/>
          </a:xfrm>
          <a:prstGeom prst="rect">
            <a:avLst/>
          </a:prstGeom>
          <a:ln w="12700">
            <a:miter lim="400000"/>
          </a:ln>
        </p:spPr>
      </p:pic>
      <p:sp>
        <p:nvSpPr>
          <p:cNvPr id="102" name="Shape 102"/>
          <p:cNvSpPr/>
          <p:nvPr/>
        </p:nvSpPr>
        <p:spPr>
          <a:xfrm flipH="1">
            <a:off x="3366052" y="1164387"/>
            <a:ext cx="9638751" cy="1"/>
          </a:xfrm>
          <a:prstGeom prst="line">
            <a:avLst/>
          </a:prstGeom>
          <a:solidFill>
            <a:srgbClr val="000000">
              <a:alpha val="0"/>
            </a:srgbClr>
          </a:solidFill>
          <a:ln w="27093" cap="rnd">
            <a:solidFill>
              <a:srgbClr val="376092"/>
            </a:solidFill>
            <a:round/>
          </a:ln>
        </p:spPr>
        <p:txBody>
          <a:bodyPr lIns="0" tIns="0" rIns="0" bIns="0"/>
          <a:lstStyle/>
          <a:p>
            <a:pPr lvl="0" algn="l" defTabSz="457200">
              <a:defRPr sz="1200">
                <a:latin typeface="Helvetica"/>
                <a:ea typeface="Helvetica"/>
                <a:cs typeface="Helvetica"/>
                <a:sym typeface="Helvetica"/>
              </a:defRPr>
            </a:pPr>
            <a:endParaRPr/>
          </a:p>
        </p:txBody>
      </p:sp>
      <p:sp>
        <p:nvSpPr>
          <p:cNvPr id="103" name="Shape 103"/>
          <p:cNvSpPr/>
          <p:nvPr/>
        </p:nvSpPr>
        <p:spPr>
          <a:xfrm>
            <a:off x="4390165" y="268287"/>
            <a:ext cx="8192912" cy="7493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lvl="0" algn="r" defTabSz="1300480">
              <a:defRPr sz="1800"/>
            </a:pPr>
            <a:r>
              <a:rPr sz="3982" b="1" cap="all">
                <a:solidFill>
                  <a:srgbClr val="133C73"/>
                </a:solidFill>
                <a:uFill>
                  <a:solidFill>
                    <a:srgbClr val="002060"/>
                  </a:solidFill>
                </a:uFill>
                <a:latin typeface="Copperplate"/>
                <a:ea typeface="Copperplate"/>
                <a:cs typeface="Copperplate"/>
                <a:sym typeface="Copperplate"/>
              </a:rPr>
              <a:t>O</a:t>
            </a:r>
            <a:r>
              <a:rPr sz="2844" b="1" cap="all">
                <a:solidFill>
                  <a:srgbClr val="133C73"/>
                </a:solidFill>
                <a:uFill>
                  <a:solidFill>
                    <a:srgbClr val="002060"/>
                  </a:solidFill>
                </a:uFill>
                <a:latin typeface="Copperplate"/>
                <a:ea typeface="Copperplate"/>
                <a:cs typeface="Copperplate"/>
                <a:sym typeface="Copperplate"/>
              </a:rPr>
              <a:t>ccupational</a:t>
            </a:r>
            <a:r>
              <a:rPr sz="3982" b="1" cap="all">
                <a:solidFill>
                  <a:srgbClr val="133C73"/>
                </a:solidFill>
                <a:uFill>
                  <a:solidFill>
                    <a:srgbClr val="002060"/>
                  </a:solidFill>
                </a:uFill>
                <a:latin typeface="Copperplate"/>
                <a:ea typeface="Copperplate"/>
                <a:cs typeface="Copperplate"/>
                <a:sym typeface="Copperplate"/>
              </a:rPr>
              <a:t> S</a:t>
            </a:r>
            <a:r>
              <a:rPr sz="2844" b="1" cap="all">
                <a:solidFill>
                  <a:srgbClr val="133C73"/>
                </a:solidFill>
                <a:uFill>
                  <a:solidFill>
                    <a:srgbClr val="002060"/>
                  </a:solidFill>
                </a:uFill>
                <a:latin typeface="Copperplate"/>
                <a:ea typeface="Copperplate"/>
                <a:cs typeface="Copperplate"/>
                <a:sym typeface="Copperplate"/>
              </a:rPr>
              <a:t>afetY</a:t>
            </a:r>
          </a:p>
        </p:txBody>
      </p:sp>
      <p:sp>
        <p:nvSpPr>
          <p:cNvPr id="104" name="Shape 104"/>
          <p:cNvSpPr/>
          <p:nvPr/>
        </p:nvSpPr>
        <p:spPr>
          <a:xfrm>
            <a:off x="872537" y="1789887"/>
            <a:ext cx="11709401" cy="7124701"/>
          </a:xfrm>
          <a:prstGeom prst="rect">
            <a:avLst/>
          </a:prstGeom>
          <a:ln w="12700">
            <a:miter lim="400000"/>
          </a:ln>
          <a:extLst>
            <a:ext uri="{C572A759-6A51-4108-AA02-DFA0A04FC94B}">
              <ma14:wrappingTextBoxFlag xmlns="" xmlns:ma14="http://schemas.microsoft.com/office/mac/drawingml/2011/main" val="1"/>
            </a:ext>
          </a:extLst>
        </p:spPr>
        <p:txBody>
          <a:bodyPr lIns="126435" tIns="72248" rIns="126435" bIns="72248">
            <a:normAutofit lnSpcReduction="10000"/>
          </a:bodyPr>
          <a:lstStyle/>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OHSAS 18001:2007 certified Safety Management System</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Inhouse Occupational Health &amp; Safety train to all workers</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Job Hazard Analysis / Risk Assessment conducted prior to every job</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Immediate Preventive &amp; Correction Action for absolute safety</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Dedicated safety supervisory personnel</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Safety briefing conducted every shift</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Periodic review of safety documentation and practices</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Appropriate safety wear provided to all workers</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Fire Retardant coverall suits for TSC Applicators</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Specifically designed respiratory helmets for TSC personnel</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CO Monitor used to check air quality</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Industry best saftey practices</a:t>
            </a:r>
          </a:p>
          <a:p>
            <a:pPr marL="212608" lvl="0" indent="-212608" algn="l" defTabSz="1300480">
              <a:lnSpc>
                <a:spcPct val="175000"/>
              </a:lnSpc>
              <a:buSzPct val="100000"/>
              <a:buChar char="•"/>
              <a:defRPr sz="1800"/>
            </a:pPr>
            <a:r>
              <a:rPr sz="2133" b="1">
                <a:solidFill>
                  <a:srgbClr val="133C73"/>
                </a:solidFill>
                <a:uFill>
                  <a:solidFill>
                    <a:srgbClr val="002060"/>
                  </a:solidFill>
                </a:uFill>
                <a:latin typeface="Baskerville SemiBold"/>
                <a:ea typeface="Baskerville SemiBold"/>
                <a:cs typeface="Baskerville SemiBold"/>
                <a:sym typeface="Baskerville SemiBold"/>
              </a:rPr>
              <a:t>Ability to work under stringent safety requirements</a:t>
            </a:r>
          </a:p>
        </p:txBody>
      </p:sp>
      <p:pic>
        <p:nvPicPr>
          <p:cNvPr id="105" name="pasted-image.png"/>
          <p:cNvPicPr/>
          <p:nvPr/>
        </p:nvPicPr>
        <p:blipFill>
          <a:blip r:embed="rId4">
            <a:extLst/>
          </a:blip>
          <a:stretch>
            <a:fillRect/>
          </a:stretch>
        </p:blipFill>
        <p:spPr>
          <a:xfrm>
            <a:off x="63020" y="72390"/>
            <a:ext cx="2474920" cy="1145894"/>
          </a:xfrm>
          <a:prstGeom prst="rect">
            <a:avLst/>
          </a:prstGeom>
          <a:ln w="12700">
            <a:miter lim="400000"/>
          </a:ln>
        </p:spPr>
      </p:pic>
      <p:pic>
        <p:nvPicPr>
          <p:cNvPr id="106" name="nova1.jpg"/>
          <p:cNvPicPr/>
          <p:nvPr/>
        </p:nvPicPr>
        <p:blipFill>
          <a:blip r:embed="rId5">
            <a:extLst/>
          </a:blip>
          <a:stretch>
            <a:fillRect/>
          </a:stretch>
        </p:blipFill>
        <p:spPr>
          <a:xfrm>
            <a:off x="10072384" y="6493002"/>
            <a:ext cx="1865617" cy="1660399"/>
          </a:xfrm>
          <a:prstGeom prst="rect">
            <a:avLst/>
          </a:prstGeom>
          <a:ln w="25400">
            <a:miter lim="400000"/>
          </a:ln>
          <a:effectLst>
            <a:outerShdw blurRad="254000" dist="127000" dir="21288000" rotWithShape="0">
              <a:srgbClr val="000000">
                <a:alpha val="70000"/>
              </a:srgbClr>
            </a:outerShdw>
          </a:effectLst>
        </p:spPr>
      </p:pic>
      <p:pic>
        <p:nvPicPr>
          <p:cNvPr id="107" name="cms2.jpeg"/>
          <p:cNvPicPr/>
          <p:nvPr/>
        </p:nvPicPr>
        <p:blipFill>
          <a:blip r:embed="rId6">
            <a:extLst/>
          </a:blip>
          <a:stretch>
            <a:fillRect/>
          </a:stretch>
        </p:blipFill>
        <p:spPr>
          <a:xfrm>
            <a:off x="10020300" y="2256503"/>
            <a:ext cx="1866900" cy="2214853"/>
          </a:xfrm>
          <a:prstGeom prst="rect">
            <a:avLst/>
          </a:prstGeom>
          <a:ln w="25400">
            <a:miter lim="400000"/>
          </a:ln>
          <a:effectLst>
            <a:outerShdw blurRad="254000" dist="127000" dir="618000" rotWithShape="0">
              <a:srgbClr val="000000">
                <a:alpha val="70000"/>
              </a:srgbClr>
            </a:outerShdw>
          </a:effectLst>
        </p:spPr>
      </p:pic>
    </p:spTree>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5CC4"/>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5CC4"/>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1850</Words>
  <Application>Microsoft Office PowerPoint</Application>
  <PresentationFormat>Custom</PresentationFormat>
  <Paragraphs>305</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White</vt:lpstr>
      <vt:lpstr>Thermal Spray Coatings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Spray Coatings</dc:title>
  <cp:lastModifiedBy>User</cp:lastModifiedBy>
  <cp:revision>12</cp:revision>
  <cp:lastPrinted>2017-05-18T06:39:00Z</cp:lastPrinted>
  <dcterms:modified xsi:type="dcterms:W3CDTF">2017-05-18T06:39:08Z</dcterms:modified>
</cp:coreProperties>
</file>